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7" r:id="rId3"/>
    <p:sldId id="268" r:id="rId4"/>
    <p:sldId id="266" r:id="rId5"/>
    <p:sldId id="269" r:id="rId6"/>
    <p:sldId id="262" r:id="rId7"/>
    <p:sldId id="271" r:id="rId8"/>
    <p:sldId id="270" r:id="rId9"/>
    <p:sldId id="272" r:id="rId10"/>
    <p:sldId id="274"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4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pt-BR"/>
              <a:t>Clique para editar o título Mestre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tx1">
                    <a:lumMod val="7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Foto Panorâmica com Legenda">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a:t>Clique no ícone para adicionar uma imagem</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5" name="Date Placeholder 4"/>
          <p:cNvSpPr>
            <a:spLocks noGrp="1"/>
          </p:cNvSpPr>
          <p:nvPr>
            <p:ph type="dt" sz="half" idx="10"/>
          </p:nvPr>
        </p:nvSpPr>
        <p:spPr/>
        <p:txBody>
          <a:bodyPr/>
          <a:lstStyle/>
          <a:p>
            <a:fld id="{48A87A34-81AB-432B-8DAE-1953F412C126}" type="datetimeFigureOut">
              <a:rPr lang="en-US" dirty="0"/>
              <a:t>11/12/2024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ítulo e Legenda">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pt-BR"/>
              <a:t>Clique para editar o título Mestre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5" name="Date Placeholder 4"/>
          <p:cNvSpPr>
            <a:spLocks noGrp="1"/>
          </p:cNvSpPr>
          <p:nvPr>
            <p:ph type="dt" sz="half" idx="10"/>
          </p:nvPr>
        </p:nvSpPr>
        <p:spPr/>
        <p:txBody>
          <a:bodyPr/>
          <a:lstStyle/>
          <a:p>
            <a:fld id="{48A87A34-81AB-432B-8DAE-1953F412C126}" type="datetimeFigureOut">
              <a:rPr lang="en-US" dirty="0"/>
              <a:t>11/12/2024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ção com Legenda">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pt-BR"/>
              <a:t>Clique para editar o título Mestre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5" name="Date Placeholder 4"/>
          <p:cNvSpPr>
            <a:spLocks noGrp="1"/>
          </p:cNvSpPr>
          <p:nvPr>
            <p:ph type="dt" sz="half" idx="10"/>
          </p:nvPr>
        </p:nvSpPr>
        <p:spPr/>
        <p:txBody>
          <a:bodyPr/>
          <a:lstStyle/>
          <a:p>
            <a:fld id="{48A87A34-81AB-432B-8DAE-1953F412C126}" type="datetimeFigureOut">
              <a:rPr lang="en-US" dirty="0"/>
              <a:t>11/12/2024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Cartão de Nome">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pt-BR"/>
              <a:t>Clique para editar o título Mestre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5" name="Date Placeholder 4"/>
          <p:cNvSpPr>
            <a:spLocks noGrp="1"/>
          </p:cNvSpPr>
          <p:nvPr>
            <p:ph type="dt" sz="half" idx="10"/>
          </p:nvPr>
        </p:nvSpPr>
        <p:spPr/>
        <p:txBody>
          <a:bodyPr/>
          <a:lstStyle/>
          <a:p>
            <a:fld id="{48A87A34-81AB-432B-8DAE-1953F412C126}" type="datetimeFigureOut">
              <a:rPr lang="en-US" dirty="0"/>
              <a:t>11/12/2024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3 Colunas">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pt-BR"/>
              <a:t>Clique para editar o título Mestre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Editar estilos de texto Mestre</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Editar estilos de texto Mestre</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Editar estilos de texto Mestre</a:t>
            </a:r>
          </a:p>
        </p:txBody>
      </p:sp>
      <p:sp>
        <p:nvSpPr>
          <p:cNvPr id="3" name="Date Placeholder 2"/>
          <p:cNvSpPr>
            <a:spLocks noGrp="1"/>
          </p:cNvSpPr>
          <p:nvPr>
            <p:ph type="dt" sz="half" idx="10"/>
          </p:nvPr>
        </p:nvSpPr>
        <p:spPr/>
        <p:txBody>
          <a:bodyPr/>
          <a:lstStyle/>
          <a:p>
            <a:fld id="{48A87A34-81AB-432B-8DAE-1953F412C126}" type="datetimeFigureOut">
              <a:rPr lang="en-US" dirty="0"/>
              <a:t>11/12/2024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3 Colunas de Imagem">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pt-BR"/>
              <a:t>Clique para editar o título Mestre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a:t>Clique no ícone para adicionar uma imagem</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Editar estilos de texto Mestre</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a:t>Clique no ícone para adicionar uma imagem</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Editar estilos de texto Mestre</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a:t>Clique no ícone para adicionar uma imagem</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Editar estilos de texto Mestre</a:t>
            </a:r>
          </a:p>
        </p:txBody>
      </p:sp>
      <p:sp>
        <p:nvSpPr>
          <p:cNvPr id="3" name="Date Placeholder 2"/>
          <p:cNvSpPr>
            <a:spLocks noGrp="1"/>
          </p:cNvSpPr>
          <p:nvPr>
            <p:ph type="dt" sz="half" idx="10"/>
          </p:nvPr>
        </p:nvSpPr>
        <p:spPr/>
        <p:txBody>
          <a:bodyPr/>
          <a:lstStyle/>
          <a:p>
            <a:fld id="{48A87A34-81AB-432B-8DAE-1953F412C126}" type="datetimeFigureOut">
              <a:rPr lang="en-US" dirty="0"/>
              <a:t>11/12/2024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x" preserve="1">
  <p:cSld name="Título e Texto Vertical">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pt-BR"/>
              <a:t>Clique para editar o título Mestre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Texto e Título Vertical">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pt-BR"/>
              <a:t>Clique para editar o título Mestre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obj">
  <p:cSld name="1_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lvl1pPr rtl="0">
              <a:defRPr/>
            </a:lvl1pPr>
          </a:lstStyle>
          <a:p>
            <a:pPr rtl="0"/>
            <a:r>
              <a:rPr lang="pt-BR" noProof="0"/>
              <a:t>Clique para editar o estilo do título mestre</a:t>
            </a:r>
            <a:endParaRPr lang="pt-BR" noProof="0" dirty="0"/>
          </a:p>
        </p:txBody>
      </p:sp>
      <p:sp>
        <p:nvSpPr>
          <p:cNvPr id="3" name="Espaço Reservado para Conteúdo 2"/>
          <p:cNvSpPr>
            <a:spLocks noGrp="1"/>
          </p:cNvSpPr>
          <p:nvPr>
            <p:ph idx="1"/>
          </p:nvPr>
        </p:nvSpPr>
        <p:spPr/>
        <p:txBody>
          <a:bodyPr rtlCol="0"/>
          <a:lstStyle>
            <a:lvl5pPr algn="l" rtl="0">
              <a:defRPr/>
            </a:lvl5pPr>
          </a:lstStyle>
          <a:p>
            <a:pPr lvl="0" rtl="0"/>
            <a:r>
              <a:rPr lang="pt-BR" noProof="0"/>
              <a:t>Clique para editar os estilos do texto mestre</a:t>
            </a:r>
          </a:p>
          <a:p>
            <a:pPr lvl="1" rtl="0"/>
            <a:r>
              <a:rPr lang="pt-BR" noProof="0"/>
              <a:t>Segundo nível</a:t>
            </a:r>
          </a:p>
          <a:p>
            <a:pPr lvl="2" rtl="0"/>
            <a:r>
              <a:rPr lang="pt-BR" noProof="0"/>
              <a:t>Terceiro nível</a:t>
            </a:r>
          </a:p>
          <a:p>
            <a:pPr lvl="3" rtl="0"/>
            <a:r>
              <a:rPr lang="pt-BR" noProof="0"/>
              <a:t>Quarto nível</a:t>
            </a:r>
          </a:p>
          <a:p>
            <a:pPr lvl="4" rtl="0"/>
            <a:r>
              <a:rPr lang="pt-BR" noProof="0"/>
              <a:t>Quinto nível</a:t>
            </a:r>
            <a:endParaRPr lang="pt-BR" noProof="0" dirty="0"/>
          </a:p>
        </p:txBody>
      </p:sp>
      <p:sp>
        <p:nvSpPr>
          <p:cNvPr id="4" name="Espaço Reservado para Data 3"/>
          <p:cNvSpPr>
            <a:spLocks noGrp="1"/>
          </p:cNvSpPr>
          <p:nvPr>
            <p:ph type="dt" sz="half" idx="10"/>
          </p:nvPr>
        </p:nvSpPr>
        <p:spPr/>
        <p:txBody>
          <a:bodyPr rtlCol="0"/>
          <a:lstStyle>
            <a:lvl1pPr>
              <a:defRPr/>
            </a:lvl1pPr>
          </a:lstStyle>
          <a:p>
            <a:fld id="{9509B53E-5F46-420C-9FC5-DAEB88ACCC36}" type="datetime1">
              <a:rPr lang="pt-BR" noProof="0" smtClean="0"/>
              <a:pPr/>
              <a:t>12/11/2024</a:t>
            </a:fld>
            <a:endParaRPr lang="pt-BR" noProof="0" dirty="0"/>
          </a:p>
        </p:txBody>
      </p:sp>
      <p:sp>
        <p:nvSpPr>
          <p:cNvPr id="5" name="Espaço Reservado para Rodapé 4"/>
          <p:cNvSpPr>
            <a:spLocks noGrp="1"/>
          </p:cNvSpPr>
          <p:nvPr>
            <p:ph type="ftr" sz="quarter" idx="11"/>
          </p:nvPr>
        </p:nvSpPr>
        <p:spPr/>
        <p:txBody>
          <a:bodyPr rtlCol="0"/>
          <a:lstStyle/>
          <a:p>
            <a:pPr rtl="0"/>
            <a:endParaRPr lang="pt-BR" noProof="0" dirty="0"/>
          </a:p>
        </p:txBody>
      </p:sp>
      <p:sp>
        <p:nvSpPr>
          <p:cNvPr id="6" name="Espaço Reservado para Número de Slide 5"/>
          <p:cNvSpPr>
            <a:spLocks noGrp="1"/>
          </p:cNvSpPr>
          <p:nvPr>
            <p:ph type="sldNum" sz="quarter" idx="12"/>
          </p:nvPr>
        </p:nvSpPr>
        <p:spPr/>
        <p:txBody>
          <a:bodyPr rtlCol="0"/>
          <a:lstStyle/>
          <a:p>
            <a:pPr rtl="0"/>
            <a:fld id="{E31375A4-56A4-47D6-9801-1991572033F7}" type="slidenum">
              <a:rPr lang="pt-BR" noProof="0" smtClean="0"/>
              <a:pPr rtl="0"/>
              <a:t>‹nº›</a:t>
            </a:fld>
            <a:endParaRPr lang="pt-BR" noProof="0" dirty="0"/>
          </a:p>
        </p:txBody>
      </p:sp>
    </p:spTree>
    <p:extLst>
      <p:ext uri="{BB962C8B-B14F-4D97-AF65-F5344CB8AC3E}">
        <p14:creationId xmlns:p14="http://schemas.microsoft.com/office/powerpoint/2010/main" val="12716951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ítulo e Conteúdo">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pt-BR"/>
              <a:t>Clique para editar o título Mestre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pt-BR"/>
              <a:t>Clique para editar o título Mestre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tx1">
                    <a:lumMod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Editar estilos de texto Mestre</a:t>
            </a:r>
          </a:p>
        </p:txBody>
      </p:sp>
      <p:sp>
        <p:nvSpPr>
          <p:cNvPr id="4" name="Date Placeholder 3"/>
          <p:cNvSpPr>
            <a:spLocks noGrp="1"/>
          </p:cNvSpPr>
          <p:nvPr>
            <p:ph type="dt" sz="half" idx="10"/>
          </p:nvPr>
        </p:nvSpPr>
        <p:spPr/>
        <p:txBody>
          <a:bodyPr/>
          <a:lstStyle/>
          <a:p>
            <a:fld id="{48A87A34-81AB-432B-8DAE-1953F412C126}" type="datetimeFigureOut">
              <a:rPr lang="en-US" dirty="0"/>
              <a:t>11/12/2024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uas Partes de Conteúdo">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pt-BR"/>
              <a:t>Clique para editar o título Mestre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11/12/2024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ção">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pt-BR"/>
              <a:t>Clique para editar o título Mestre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12" name="Content Placeholder 3"/>
          <p:cNvSpPr>
            <a:spLocks noGrp="1"/>
          </p:cNvSpPr>
          <p:nvPr>
            <p:ph sz="quarter" idx="13"/>
          </p:nvPr>
        </p:nvSpPr>
        <p:spPr>
          <a:xfrm>
            <a:off x="913774" y="3051012"/>
            <a:ext cx="5106027" cy="2740187"/>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13" name="Content Placeholder 5"/>
          <p:cNvSpPr>
            <a:spLocks noGrp="1"/>
          </p:cNvSpPr>
          <p:nvPr>
            <p:ph sz="quarter" idx="14"/>
          </p:nvPr>
        </p:nvSpPr>
        <p:spPr>
          <a:xfrm>
            <a:off x="6172200" y="3051012"/>
            <a:ext cx="5105401" cy="2740187"/>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11/12/2024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omente Título">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11/12/2024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m Branco">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11/12/2024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pt-BR"/>
              <a:t>Clique para editar o título Mestre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5" name="Date Placeholder 4"/>
          <p:cNvSpPr>
            <a:spLocks noGrp="1"/>
          </p:cNvSpPr>
          <p:nvPr>
            <p:ph type="dt" sz="half" idx="10"/>
          </p:nvPr>
        </p:nvSpPr>
        <p:spPr/>
        <p:txBody>
          <a:bodyPr/>
          <a:lstStyle/>
          <a:p>
            <a:fld id="{48A87A34-81AB-432B-8DAE-1953F412C126}" type="datetimeFigureOut">
              <a:rPr lang="en-US" dirty="0"/>
              <a:t>11/12/2024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a:t>Clique no ícone para adicionar uma imagem</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5" name="Date Placeholder 4"/>
          <p:cNvSpPr>
            <a:spLocks noGrp="1"/>
          </p:cNvSpPr>
          <p:nvPr>
            <p:ph type="dt" sz="half" idx="10"/>
          </p:nvPr>
        </p:nvSpPr>
        <p:spPr/>
        <p:txBody>
          <a:bodyPr/>
          <a:lstStyle/>
          <a:p>
            <a:fld id="{48A87A34-81AB-432B-8DAE-1953F412C126}" type="datetimeFigureOut">
              <a:rPr lang="en-US" dirty="0"/>
              <a:t>11/12/2024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20">
            <a:alphaModFix amt="4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pt-BR"/>
              <a:t>Clique para editar o título Mestre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11/12/2024</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‹nº›</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 id="2147483669" r:id="rId18"/>
  </p:sldLayoutIdLst>
  <p:txStyles>
    <p:titleStyle>
      <a:lvl1pPr algn="ctr" defTabSz="914400" rtl="0" eaLnBrk="1" latinLnBrk="0" hangingPunct="1">
        <a:lnSpc>
          <a:spcPct val="90000"/>
        </a:lnSpc>
        <a:spcBef>
          <a:spcPct val="0"/>
        </a:spcBef>
        <a:buNone/>
        <a:defRPr sz="3600" kern="1200" cap="all" baseline="0">
          <a:solidFill>
            <a:schemeClr val="tx1"/>
          </a:solidFill>
          <a:effectLst>
            <a:outerShdw blurRad="38100" dist="38100" dir="2700000" algn="tl">
              <a:srgbClr val="000000">
                <a:alpha val="43137"/>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outerShdw blurRad="47625" dist="12700" dir="2700000" algn="tl" rotWithShape="0">
              <a:srgbClr val="000000">
                <a:alpha val="36000"/>
              </a:srgbClr>
            </a:outerShdw>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outerShdw blurRad="47625" dist="12700" dir="2700000" algn="tl" rotWithShape="0">
              <a:srgbClr val="000000">
                <a:alpha val="36000"/>
              </a:srgbClr>
            </a:outerShdw>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outerShdw blurRad="47625" dist="12700" dir="2700000" algn="tl" rotWithShape="0">
              <a:srgbClr val="000000">
                <a:alpha val="36000"/>
              </a:srgbClr>
            </a:outerShdw>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outerShdw blurRad="47625" dist="12700" dir="2700000" algn="tl" rotWithShape="0">
              <a:srgbClr val="000000">
                <a:alpha val="36000"/>
              </a:srgbClr>
            </a:outerShdw>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outerShdw blurRad="47625" dist="12700" dir="2700000" algn="tl" rotWithShape="0">
              <a:srgbClr val="000000">
                <a:alpha val="36000"/>
              </a:srgbClr>
            </a:outerShdw>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outerShdw blurRad="47625" dist="12700" dir="2700000" algn="tl" rotWithShape="0">
              <a:srgbClr val="000000">
                <a:alpha val="36000"/>
              </a:srgbClr>
            </a:outerShdw>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outerShdw blurRad="47625" dist="12700" dir="2700000" algn="tl" rotWithShape="0">
              <a:srgbClr val="000000">
                <a:alpha val="36000"/>
              </a:srgbClr>
            </a:outerShdw>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outerShdw blurRad="47625" dist="12700" dir="2700000" algn="tl" rotWithShape="0">
              <a:srgbClr val="000000">
                <a:alpha val="36000"/>
              </a:srgbClr>
            </a:outerShdw>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outerShdw blurRad="47625" dist="12700" dir="2700000" algn="tl" rotWithShape="0">
              <a:srgbClr val="000000">
                <a:alpha val="36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5048B84-254B-4100-883B-BF3375EABCE0}"/>
              </a:ext>
            </a:extLst>
          </p:cNvPr>
          <p:cNvSpPr>
            <a:spLocks noGrp="1"/>
          </p:cNvSpPr>
          <p:nvPr>
            <p:ph type="ctrTitle"/>
          </p:nvPr>
        </p:nvSpPr>
        <p:spPr>
          <a:noFill/>
        </p:spPr>
        <p:style>
          <a:lnRef idx="0">
            <a:scrgbClr r="0" g="0" b="0"/>
          </a:lnRef>
          <a:fillRef idx="1002">
            <a:schemeClr val="dk1"/>
          </a:fillRef>
          <a:effectRef idx="0">
            <a:scrgbClr r="0" g="0" b="0"/>
          </a:effectRef>
          <a:fontRef idx="major"/>
        </p:style>
        <p:txBody>
          <a:bodyPr>
            <a:noAutofit/>
          </a:bodyPr>
          <a:lstStyle/>
          <a:p>
            <a:r>
              <a:rPr lang="pt-BR" sz="12400" u="sng" dirty="0">
                <a:latin typeface="Algerian" panose="04020705040A02060702" pitchFamily="82" charset="0"/>
              </a:rPr>
              <a:t>filosofia</a:t>
            </a:r>
          </a:p>
        </p:txBody>
      </p:sp>
      <p:sp>
        <p:nvSpPr>
          <p:cNvPr id="3" name="Subtítulo 2">
            <a:extLst>
              <a:ext uri="{FF2B5EF4-FFF2-40B4-BE49-F238E27FC236}">
                <a16:creationId xmlns:a16="http://schemas.microsoft.com/office/drawing/2014/main" id="{34672876-A058-4894-8965-E1DD6C2BEC92}"/>
              </a:ext>
            </a:extLst>
          </p:cNvPr>
          <p:cNvSpPr>
            <a:spLocks noGrp="1"/>
          </p:cNvSpPr>
          <p:nvPr>
            <p:ph type="subTitle" idx="1"/>
          </p:nvPr>
        </p:nvSpPr>
        <p:spPr>
          <a:noFill/>
        </p:spPr>
        <p:style>
          <a:lnRef idx="0">
            <a:scrgbClr r="0" g="0" b="0"/>
          </a:lnRef>
          <a:fillRef idx="1002">
            <a:schemeClr val="dk1"/>
          </a:fillRef>
          <a:effectRef idx="0">
            <a:scrgbClr r="0" g="0" b="0"/>
          </a:effectRef>
          <a:fontRef idx="major"/>
        </p:style>
        <p:txBody>
          <a:bodyPr>
            <a:normAutofit/>
          </a:bodyPr>
          <a:lstStyle/>
          <a:p>
            <a:r>
              <a:rPr lang="pt-BR" sz="2800" cap="none" dirty="0"/>
              <a:t>Professor Alexandre Luiz Zeni</a:t>
            </a:r>
          </a:p>
        </p:txBody>
      </p:sp>
    </p:spTree>
    <p:extLst>
      <p:ext uri="{BB962C8B-B14F-4D97-AF65-F5344CB8AC3E}">
        <p14:creationId xmlns:p14="http://schemas.microsoft.com/office/powerpoint/2010/main" val="16520045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658847EA-3DE7-455D-8205-F3D8FD5F36A0}"/>
              </a:ext>
            </a:extLst>
          </p:cNvPr>
          <p:cNvSpPr>
            <a:spLocks noGrp="1"/>
          </p:cNvSpPr>
          <p:nvPr>
            <p:ph idx="1"/>
          </p:nvPr>
        </p:nvSpPr>
        <p:spPr>
          <a:xfrm>
            <a:off x="0" y="0"/>
            <a:ext cx="12192000" cy="6857999"/>
          </a:xfrm>
        </p:spPr>
        <p:txBody>
          <a:bodyPr>
            <a:normAutofit fontScale="85000" lnSpcReduction="20000"/>
          </a:bodyPr>
          <a:lstStyle/>
          <a:p>
            <a:pPr marL="0" indent="0" algn="just">
              <a:lnSpc>
                <a:spcPct val="115000"/>
              </a:lnSpc>
              <a:spcAft>
                <a:spcPts val="1000"/>
              </a:spcAft>
              <a:buNone/>
            </a:pPr>
            <a:r>
              <a:rPr lang="pt-BR" sz="2200" dirty="0"/>
              <a:t>(ENEM)  Nossa felicidade depende daquilo que somos, de nossa individualidade; enquanto, na maior parte das vezes, levamos em conta apenas a nossa sorte, apenas aquilo que temos ou representamos. Pois, o que alguém é para si mesmo, o que o acompanha na solidão e ninguém lhe pode dar ou retirar, é manifestamente mais essencial para ele do que tudo quanto puder possuir ou ser aos olhos dos outros. Um homem espiritualmente rico, na mais absoluta solidão, consegue se divertir primorosamente com seus próprios pensamentos e fantasias, enquanto um obtuso, por mais que mude continuamente de sociedades, espetáculos, passeios e festas, não consegue afugentar o tédio que o martiriza.</a:t>
            </a:r>
          </a:p>
          <a:p>
            <a:pPr marL="0" indent="0" algn="just">
              <a:lnSpc>
                <a:spcPct val="115000"/>
              </a:lnSpc>
              <a:spcAft>
                <a:spcPts val="1000"/>
              </a:spcAft>
              <a:buNone/>
            </a:pPr>
            <a:r>
              <a:rPr lang="pt-BR" sz="2200" dirty="0"/>
              <a:t>(Schopenhauer. Aforismos sobre a sabedoria de vida, 2015. Adaptado.) </a:t>
            </a:r>
          </a:p>
          <a:p>
            <a:pPr marL="0" indent="0" algn="just">
              <a:lnSpc>
                <a:spcPct val="115000"/>
              </a:lnSpc>
              <a:spcAft>
                <a:spcPts val="1000"/>
              </a:spcAft>
              <a:buNone/>
            </a:pPr>
            <a:r>
              <a:rPr lang="pt-BR" sz="2200" dirty="0"/>
              <a:t>Com base no texto, é correto afirmar que a ética de Schopenhauer </a:t>
            </a:r>
          </a:p>
          <a:p>
            <a:pPr marL="0" indent="0" algn="just">
              <a:lnSpc>
                <a:spcPct val="115000"/>
              </a:lnSpc>
              <a:spcAft>
                <a:spcPts val="1000"/>
              </a:spcAft>
              <a:buNone/>
            </a:pPr>
            <a:r>
              <a:rPr lang="pt-BR" sz="2200" dirty="0"/>
              <a:t>a) corrobora os padrões hegemônicos de comportamento da sociedade de consumo atual.   </a:t>
            </a:r>
          </a:p>
          <a:p>
            <a:pPr marL="0" indent="0" algn="just">
              <a:lnSpc>
                <a:spcPct val="115000"/>
              </a:lnSpc>
              <a:spcAft>
                <a:spcPts val="1000"/>
              </a:spcAft>
              <a:buNone/>
            </a:pPr>
            <a:r>
              <a:rPr lang="pt-BR" sz="2200" dirty="0"/>
              <a:t>b) valoriza o aprimoramento formativo do espírito como campo mais relevante da vida humana.   </a:t>
            </a:r>
          </a:p>
          <a:p>
            <a:pPr marL="0" indent="0" algn="just">
              <a:lnSpc>
                <a:spcPct val="115000"/>
              </a:lnSpc>
              <a:spcAft>
                <a:spcPts val="1000"/>
              </a:spcAft>
              <a:buNone/>
            </a:pPr>
            <a:r>
              <a:rPr lang="pt-BR" sz="2200" dirty="0"/>
              <a:t>c) valoriza preferencialmente a simplicidade e a humildade, em vez do cultivo de qualidades intelectuais.   </a:t>
            </a:r>
          </a:p>
          <a:p>
            <a:pPr marL="0" indent="0" algn="just">
              <a:lnSpc>
                <a:spcPct val="115000"/>
              </a:lnSpc>
              <a:spcAft>
                <a:spcPts val="1000"/>
              </a:spcAft>
              <a:buNone/>
            </a:pPr>
            <a:r>
              <a:rPr lang="pt-BR" sz="2200" dirty="0"/>
              <a:t>d) prioriza a condição social e a riqueza material como as determinações mais relevantes da vida humana.   </a:t>
            </a:r>
          </a:p>
          <a:p>
            <a:pPr marL="0" indent="0" algn="just">
              <a:lnSpc>
                <a:spcPct val="115000"/>
              </a:lnSpc>
              <a:spcAft>
                <a:spcPts val="1000"/>
              </a:spcAft>
              <a:buNone/>
            </a:pPr>
            <a:r>
              <a:rPr lang="pt-BR" sz="2200" dirty="0"/>
              <a:t>e) realiza um elogio à fé religiosa e à espiritualidade em detrimento da atração pelos bens materiais.   </a:t>
            </a:r>
          </a:p>
          <a:p>
            <a:endParaRPr lang="pt-BR" dirty="0"/>
          </a:p>
        </p:txBody>
      </p:sp>
    </p:spTree>
    <p:extLst>
      <p:ext uri="{BB962C8B-B14F-4D97-AF65-F5344CB8AC3E}">
        <p14:creationId xmlns:p14="http://schemas.microsoft.com/office/powerpoint/2010/main" val="16003813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Imagem 1" descr="arthur_schopenhauer-og.png"/>
          <p:cNvPicPr>
            <a:picLocks noChangeAspect="1"/>
          </p:cNvPicPr>
          <p:nvPr/>
        </p:nvPicPr>
        <p:blipFill>
          <a:blip r:embed="rId2"/>
          <a:stretch>
            <a:fillRect/>
          </a:stretch>
        </p:blipFill>
        <p:spPr>
          <a:xfrm>
            <a:off x="0" y="0"/>
            <a:ext cx="12192000" cy="6858000"/>
          </a:xfrm>
          <a:prstGeom prst="rect">
            <a:avLst/>
          </a:prstGeom>
        </p:spPr>
      </p:pic>
      <p:pic>
        <p:nvPicPr>
          <p:cNvPr id="4" name="Imagem 3">
            <a:extLst>
              <a:ext uri="{FF2B5EF4-FFF2-40B4-BE49-F238E27FC236}">
                <a16:creationId xmlns:a16="http://schemas.microsoft.com/office/drawing/2014/main" id="{A236FC19-1656-4CD9-922E-3B40B242980A}"/>
              </a:ext>
            </a:extLst>
          </p:cNvPr>
          <p:cNvPicPr>
            <a:picLocks noChangeAspect="1"/>
          </p:cNvPicPr>
          <p:nvPr/>
        </p:nvPicPr>
        <p:blipFill>
          <a:blip r:embed="rId3"/>
          <a:stretch>
            <a:fillRect/>
          </a:stretch>
        </p:blipFill>
        <p:spPr>
          <a:xfrm>
            <a:off x="9942286" y="3683000"/>
            <a:ext cx="2101850" cy="3175000"/>
          </a:xfrm>
          <a:prstGeom prst="rect">
            <a:avLst/>
          </a:prstGeom>
        </p:spPr>
      </p:pic>
    </p:spTree>
    <p:extLst>
      <p:ext uri="{BB962C8B-B14F-4D97-AF65-F5344CB8AC3E}">
        <p14:creationId xmlns:p14="http://schemas.microsoft.com/office/powerpoint/2010/main" val="22452533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Imagem 1" descr="2-ano-1-638.jpg"/>
          <p:cNvPicPr>
            <a:picLocks noChangeAspect="1"/>
          </p:cNvPicPr>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37895958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55F5B73-C797-4F57-9964-0B410FAEE01E}"/>
              </a:ext>
            </a:extLst>
          </p:cNvPr>
          <p:cNvSpPr>
            <a:spLocks noGrp="1"/>
          </p:cNvSpPr>
          <p:nvPr>
            <p:ph type="title"/>
          </p:nvPr>
        </p:nvSpPr>
        <p:spPr>
          <a:xfrm>
            <a:off x="913149" y="194423"/>
            <a:ext cx="10364451" cy="1596177"/>
          </a:xfrm>
        </p:spPr>
        <p:txBody>
          <a:bodyPr>
            <a:normAutofit/>
          </a:bodyPr>
          <a:lstStyle/>
          <a:p>
            <a:r>
              <a:rPr lang="pt-BR" sz="4800" u="sng" dirty="0">
                <a:solidFill>
                  <a:schemeClr val="accent6"/>
                </a:solidFill>
                <a:latin typeface="Algerian" panose="04020705040A02060702" pitchFamily="82" charset="0"/>
              </a:rPr>
              <a:t>ARTHUR</a:t>
            </a:r>
            <a:r>
              <a:rPr lang="pt-BR" sz="4800" dirty="0">
                <a:solidFill>
                  <a:schemeClr val="accent6"/>
                </a:solidFill>
                <a:latin typeface="Algerian" panose="04020705040A02060702" pitchFamily="82" charset="0"/>
              </a:rPr>
              <a:t> </a:t>
            </a:r>
            <a:r>
              <a:rPr lang="pt-BR" sz="4800" u="sng" dirty="0">
                <a:solidFill>
                  <a:schemeClr val="accent6"/>
                </a:solidFill>
                <a:latin typeface="Algerian" panose="04020705040A02060702" pitchFamily="82" charset="0"/>
              </a:rPr>
              <a:t>SHOPENHAUER</a:t>
            </a:r>
          </a:p>
        </p:txBody>
      </p:sp>
      <p:sp>
        <p:nvSpPr>
          <p:cNvPr id="3" name="Espaço Reservado para Conteúdo 2">
            <a:extLst>
              <a:ext uri="{FF2B5EF4-FFF2-40B4-BE49-F238E27FC236}">
                <a16:creationId xmlns:a16="http://schemas.microsoft.com/office/drawing/2014/main" id="{DD789C30-6164-4AAC-9B63-A1B1281FD16D}"/>
              </a:ext>
            </a:extLst>
          </p:cNvPr>
          <p:cNvSpPr>
            <a:spLocks noGrp="1"/>
          </p:cNvSpPr>
          <p:nvPr>
            <p:ph sz="quarter" idx="13"/>
          </p:nvPr>
        </p:nvSpPr>
        <p:spPr>
          <a:xfrm>
            <a:off x="304800" y="1630018"/>
            <a:ext cx="10972800" cy="4850296"/>
          </a:xfrm>
        </p:spPr>
        <p:txBody>
          <a:bodyPr/>
          <a:lstStyle/>
          <a:p>
            <a:r>
              <a:rPr lang="pt-BR" sz="2800" cap="none" dirty="0">
                <a:solidFill>
                  <a:schemeClr val="accent3">
                    <a:lumMod val="75000"/>
                  </a:schemeClr>
                </a:solidFill>
                <a:latin typeface="Comic Sans MS" panose="030F0702030302020204" pitchFamily="66" charset="0"/>
              </a:rPr>
              <a:t>Crítico de Hegel:</a:t>
            </a:r>
          </a:p>
          <a:p>
            <a:pPr lvl="1"/>
            <a:r>
              <a:rPr lang="pt-BR" sz="2400" cap="none" dirty="0">
                <a:latin typeface="Comic Sans MS" panose="030F0702030302020204" pitchFamily="66" charset="0"/>
              </a:rPr>
              <a:t>Contemporâneo de Hegel;</a:t>
            </a:r>
          </a:p>
          <a:p>
            <a:r>
              <a:rPr lang="pt-BR" sz="2800" cap="none" dirty="0">
                <a:solidFill>
                  <a:schemeClr val="accent3">
                    <a:lumMod val="75000"/>
                  </a:schemeClr>
                </a:solidFill>
                <a:latin typeface="Comic Sans MS" panose="030F0702030302020204" pitchFamily="66" charset="0"/>
              </a:rPr>
              <a:t>Hegel não considera o</a:t>
            </a:r>
            <a:r>
              <a:rPr lang="pt-BR" sz="2800" cap="none" dirty="0">
                <a:latin typeface="Comic Sans MS" panose="030F0702030302020204" pitchFamily="66" charset="0"/>
              </a:rPr>
              <a:t>:</a:t>
            </a:r>
          </a:p>
          <a:p>
            <a:pPr lvl="1"/>
            <a:r>
              <a:rPr lang="pt-BR" sz="2400" cap="none" dirty="0">
                <a:latin typeface="Comic Sans MS" panose="030F0702030302020204" pitchFamily="66" charset="0"/>
              </a:rPr>
              <a:t>Instinto;</a:t>
            </a:r>
          </a:p>
          <a:p>
            <a:pPr lvl="1"/>
            <a:r>
              <a:rPr lang="pt-BR" sz="2400" cap="none" dirty="0">
                <a:latin typeface="Comic Sans MS" panose="030F0702030302020204" pitchFamily="66" charset="0"/>
              </a:rPr>
              <a:t>Vontade;</a:t>
            </a:r>
          </a:p>
          <a:p>
            <a:r>
              <a:rPr lang="pt-BR" sz="2800" cap="none" dirty="0">
                <a:solidFill>
                  <a:schemeClr val="accent3">
                    <a:lumMod val="75000"/>
                  </a:schemeClr>
                </a:solidFill>
                <a:latin typeface="Comic Sans MS" panose="030F0702030302020204" pitchFamily="66" charset="0"/>
              </a:rPr>
              <a:t>Influência do:</a:t>
            </a:r>
          </a:p>
          <a:p>
            <a:pPr lvl="1"/>
            <a:r>
              <a:rPr lang="pt-BR" sz="2400" cap="none" dirty="0">
                <a:latin typeface="Comic Sans MS" panose="030F0702030302020204" pitchFamily="66" charset="0"/>
              </a:rPr>
              <a:t>Budismo;</a:t>
            </a:r>
          </a:p>
          <a:p>
            <a:pPr lvl="1"/>
            <a:r>
              <a:rPr lang="pt-BR" sz="2400" cap="none" dirty="0">
                <a:latin typeface="Comic Sans MS" panose="030F0702030302020204" pitchFamily="66" charset="0"/>
              </a:rPr>
              <a:t>Hinduísmo; </a:t>
            </a:r>
          </a:p>
          <a:p>
            <a:endParaRPr lang="pt-BR" dirty="0"/>
          </a:p>
        </p:txBody>
      </p:sp>
      <p:pic>
        <p:nvPicPr>
          <p:cNvPr id="5" name="Imagem 4">
            <a:extLst>
              <a:ext uri="{FF2B5EF4-FFF2-40B4-BE49-F238E27FC236}">
                <a16:creationId xmlns:a16="http://schemas.microsoft.com/office/drawing/2014/main" id="{54629F90-4C40-4713-9900-806B9D743BF2}"/>
              </a:ext>
            </a:extLst>
          </p:cNvPr>
          <p:cNvPicPr>
            <a:picLocks noChangeAspect="1"/>
          </p:cNvPicPr>
          <p:nvPr/>
        </p:nvPicPr>
        <p:blipFill>
          <a:blip r:embed="rId2"/>
          <a:stretch>
            <a:fillRect/>
          </a:stretch>
        </p:blipFill>
        <p:spPr>
          <a:xfrm>
            <a:off x="7381461" y="2810284"/>
            <a:ext cx="4307992" cy="3226836"/>
          </a:xfrm>
          <a:prstGeom prst="rect">
            <a:avLst/>
          </a:prstGeom>
        </p:spPr>
      </p:pic>
    </p:spTree>
    <p:extLst>
      <p:ext uri="{BB962C8B-B14F-4D97-AF65-F5344CB8AC3E}">
        <p14:creationId xmlns:p14="http://schemas.microsoft.com/office/powerpoint/2010/main" val="5690649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49BBC6D-9C79-4331-A33C-2C0181D474A7}"/>
              </a:ext>
            </a:extLst>
          </p:cNvPr>
          <p:cNvSpPr>
            <a:spLocks noGrp="1"/>
          </p:cNvSpPr>
          <p:nvPr>
            <p:ph type="title"/>
          </p:nvPr>
        </p:nvSpPr>
        <p:spPr>
          <a:xfrm>
            <a:off x="913149" y="185528"/>
            <a:ext cx="10364451" cy="1146314"/>
          </a:xfrm>
        </p:spPr>
        <p:txBody>
          <a:bodyPr>
            <a:normAutofit/>
          </a:bodyPr>
          <a:lstStyle/>
          <a:p>
            <a:r>
              <a:rPr lang="pt-BR" sz="4800" u="sng" dirty="0">
                <a:solidFill>
                  <a:schemeClr val="accent6"/>
                </a:solidFill>
                <a:latin typeface="Algerian" panose="04020705040A02060702" pitchFamily="82" charset="0"/>
              </a:rPr>
              <a:t>QUAL</a:t>
            </a:r>
            <a:r>
              <a:rPr lang="pt-BR" sz="4800" dirty="0">
                <a:solidFill>
                  <a:schemeClr val="accent6"/>
                </a:solidFill>
                <a:latin typeface="Algerian" panose="04020705040A02060702" pitchFamily="82" charset="0"/>
              </a:rPr>
              <a:t> </a:t>
            </a:r>
            <a:r>
              <a:rPr lang="pt-BR" sz="4800" u="sng" dirty="0">
                <a:solidFill>
                  <a:schemeClr val="accent6"/>
                </a:solidFill>
                <a:latin typeface="Algerian" panose="04020705040A02060702" pitchFamily="82" charset="0"/>
              </a:rPr>
              <a:t>A</a:t>
            </a:r>
            <a:r>
              <a:rPr lang="pt-BR" sz="4800" dirty="0">
                <a:solidFill>
                  <a:schemeClr val="accent6"/>
                </a:solidFill>
                <a:latin typeface="Algerian" panose="04020705040A02060702" pitchFamily="82" charset="0"/>
              </a:rPr>
              <a:t> </a:t>
            </a:r>
            <a:r>
              <a:rPr lang="pt-BR" sz="4800" u="sng" dirty="0">
                <a:solidFill>
                  <a:schemeClr val="accent6"/>
                </a:solidFill>
                <a:latin typeface="Algerian" panose="04020705040A02060702" pitchFamily="82" charset="0"/>
              </a:rPr>
              <a:t>ESSÊNCIA</a:t>
            </a:r>
            <a:r>
              <a:rPr lang="pt-BR" sz="4800" dirty="0">
                <a:solidFill>
                  <a:schemeClr val="accent6"/>
                </a:solidFill>
                <a:latin typeface="Algerian" panose="04020705040A02060702" pitchFamily="82" charset="0"/>
              </a:rPr>
              <a:t> </a:t>
            </a:r>
            <a:r>
              <a:rPr lang="pt-BR" sz="4800" u="sng" dirty="0">
                <a:solidFill>
                  <a:schemeClr val="accent6"/>
                </a:solidFill>
                <a:latin typeface="Algerian" panose="04020705040A02060702" pitchFamily="82" charset="0"/>
              </a:rPr>
              <a:t>DA</a:t>
            </a:r>
            <a:r>
              <a:rPr lang="pt-BR" sz="4800" dirty="0">
                <a:solidFill>
                  <a:schemeClr val="accent6"/>
                </a:solidFill>
                <a:latin typeface="Algerian" panose="04020705040A02060702" pitchFamily="82" charset="0"/>
              </a:rPr>
              <a:t> </a:t>
            </a:r>
            <a:r>
              <a:rPr lang="pt-BR" sz="4800" u="sng" dirty="0">
                <a:solidFill>
                  <a:schemeClr val="accent6"/>
                </a:solidFill>
                <a:latin typeface="Algerian" panose="04020705040A02060702" pitchFamily="82" charset="0"/>
              </a:rPr>
              <a:t>VIDA</a:t>
            </a:r>
            <a:r>
              <a:rPr lang="pt-BR" sz="4800" dirty="0">
                <a:solidFill>
                  <a:schemeClr val="accent6"/>
                </a:solidFill>
                <a:latin typeface="Algerian" panose="04020705040A02060702" pitchFamily="82" charset="0"/>
              </a:rPr>
              <a:t>?</a:t>
            </a:r>
          </a:p>
        </p:txBody>
      </p:sp>
      <p:sp>
        <p:nvSpPr>
          <p:cNvPr id="3" name="Espaço Reservado para Conteúdo 2">
            <a:extLst>
              <a:ext uri="{FF2B5EF4-FFF2-40B4-BE49-F238E27FC236}">
                <a16:creationId xmlns:a16="http://schemas.microsoft.com/office/drawing/2014/main" id="{61287D3C-2B77-4D77-BAA4-86FF0FE8E564}"/>
              </a:ext>
            </a:extLst>
          </p:cNvPr>
          <p:cNvSpPr>
            <a:spLocks noGrp="1"/>
          </p:cNvSpPr>
          <p:nvPr>
            <p:ph sz="quarter" idx="13"/>
          </p:nvPr>
        </p:nvSpPr>
        <p:spPr>
          <a:xfrm>
            <a:off x="225287" y="1331842"/>
            <a:ext cx="11052313" cy="5334002"/>
          </a:xfrm>
        </p:spPr>
        <p:txBody>
          <a:bodyPr>
            <a:normAutofit fontScale="25000" lnSpcReduction="20000"/>
          </a:bodyPr>
          <a:lstStyle/>
          <a:p>
            <a:r>
              <a:rPr lang="pt-BR" sz="9600" b="1" cap="none" dirty="0">
                <a:latin typeface="Comic Sans MS" panose="030F0702030302020204" pitchFamily="66" charset="0"/>
              </a:rPr>
              <a:t>A vontade;</a:t>
            </a:r>
          </a:p>
          <a:p>
            <a:r>
              <a:rPr lang="pt-BR" sz="9600" cap="none" dirty="0">
                <a:solidFill>
                  <a:srgbClr val="FFC000"/>
                </a:solidFill>
                <a:latin typeface="Comic Sans MS" panose="030F0702030302020204" pitchFamily="66" charset="0"/>
              </a:rPr>
              <a:t>No homem:</a:t>
            </a:r>
          </a:p>
          <a:p>
            <a:pPr lvl="1"/>
            <a:r>
              <a:rPr lang="pt-BR" sz="9600" cap="none" dirty="0">
                <a:solidFill>
                  <a:srgbClr val="00B0F0"/>
                </a:solidFill>
                <a:latin typeface="Comic Sans MS" panose="030F0702030302020204" pitchFamily="66" charset="0"/>
              </a:rPr>
              <a:t>Sofrimento;</a:t>
            </a:r>
          </a:p>
          <a:p>
            <a:pPr lvl="1"/>
            <a:r>
              <a:rPr lang="pt-BR" sz="9600" cap="none" dirty="0">
                <a:solidFill>
                  <a:srgbClr val="00B0F0"/>
                </a:solidFill>
                <a:latin typeface="Comic Sans MS" panose="030F0702030302020204" pitchFamily="66" charset="0"/>
              </a:rPr>
              <a:t>Pecado;</a:t>
            </a:r>
          </a:p>
          <a:p>
            <a:pPr lvl="1"/>
            <a:r>
              <a:rPr lang="pt-BR" sz="9600" cap="none" dirty="0">
                <a:solidFill>
                  <a:srgbClr val="00B0F0"/>
                </a:solidFill>
                <a:latin typeface="Comic Sans MS" panose="030F0702030302020204" pitchFamily="66" charset="0"/>
              </a:rPr>
              <a:t>Morte;</a:t>
            </a:r>
          </a:p>
          <a:p>
            <a:r>
              <a:rPr lang="pt-BR" sz="9600" cap="none" dirty="0">
                <a:solidFill>
                  <a:srgbClr val="FFC000"/>
                </a:solidFill>
                <a:latin typeface="Comic Sans MS" panose="030F0702030302020204" pitchFamily="66" charset="0"/>
              </a:rPr>
              <a:t>Vontade:</a:t>
            </a:r>
          </a:p>
          <a:p>
            <a:pPr lvl="1"/>
            <a:r>
              <a:rPr lang="pt-BR" sz="9600" cap="none" dirty="0">
                <a:solidFill>
                  <a:srgbClr val="00B0F0"/>
                </a:solidFill>
                <a:latin typeface="Comic Sans MS" panose="030F0702030302020204" pitchFamily="66" charset="0"/>
              </a:rPr>
              <a:t>Irracional;</a:t>
            </a:r>
          </a:p>
          <a:p>
            <a:r>
              <a:rPr lang="pt-BR" sz="9600" cap="none" dirty="0">
                <a:solidFill>
                  <a:srgbClr val="FFC000"/>
                </a:solidFill>
                <a:latin typeface="Comic Sans MS" panose="030F0702030302020204" pitchFamily="66" charset="0"/>
              </a:rPr>
              <a:t>Sofrimento:</a:t>
            </a:r>
          </a:p>
          <a:p>
            <a:pPr lvl="1"/>
            <a:r>
              <a:rPr lang="pt-BR" sz="9600" cap="none" dirty="0">
                <a:solidFill>
                  <a:srgbClr val="00B0F0"/>
                </a:solidFill>
                <a:latin typeface="Comic Sans MS" panose="030F0702030302020204" pitchFamily="66" charset="0"/>
              </a:rPr>
              <a:t>Inevitável;</a:t>
            </a:r>
          </a:p>
          <a:p>
            <a:pPr lvl="1"/>
            <a:r>
              <a:rPr lang="pt-BR" sz="9600" cap="none" dirty="0">
                <a:solidFill>
                  <a:srgbClr val="00B0F0"/>
                </a:solidFill>
                <a:latin typeface="Comic Sans MS" panose="030F0702030302020204" pitchFamily="66" charset="0"/>
              </a:rPr>
              <a:t>Essencial;</a:t>
            </a:r>
          </a:p>
          <a:p>
            <a:r>
              <a:rPr lang="pt-BR" sz="9600" cap="none" dirty="0">
                <a:solidFill>
                  <a:srgbClr val="FFC000"/>
                </a:solidFill>
                <a:latin typeface="Comic Sans MS" panose="030F0702030302020204" pitchFamily="66" charset="0"/>
              </a:rPr>
              <a:t>Vida:</a:t>
            </a:r>
          </a:p>
          <a:p>
            <a:pPr lvl="1"/>
            <a:r>
              <a:rPr lang="pt-BR" sz="9600" cap="none" dirty="0">
                <a:solidFill>
                  <a:schemeClr val="accent5">
                    <a:lumMod val="60000"/>
                    <a:lumOff val="40000"/>
                  </a:schemeClr>
                </a:solidFill>
                <a:latin typeface="Comic Sans MS" panose="030F0702030302020204" pitchFamily="66" charset="0"/>
              </a:rPr>
              <a:t>Conjunto de desejos não satisfeitos e prazeres ilusórios;</a:t>
            </a:r>
          </a:p>
          <a:p>
            <a:endParaRPr lang="pt-BR" dirty="0"/>
          </a:p>
        </p:txBody>
      </p:sp>
      <p:pic>
        <p:nvPicPr>
          <p:cNvPr id="1026" name="Picture 2" descr="Nenhuma descrição de foto disponível.">
            <a:extLst>
              <a:ext uri="{FF2B5EF4-FFF2-40B4-BE49-F238E27FC236}">
                <a16:creationId xmlns:a16="http://schemas.microsoft.com/office/drawing/2014/main" id="{AA5EE5B5-9B2C-473B-A2C6-B33A5A82559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64514" y="1331842"/>
            <a:ext cx="5457825" cy="4762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63009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pt-BR" sz="6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Qual a solução?</a:t>
            </a:r>
          </a:p>
        </p:txBody>
      </p:sp>
      <p:pic>
        <p:nvPicPr>
          <p:cNvPr id="4" name="Espaço Reservado para Conteúdo 3" descr="images.jpg"/>
          <p:cNvPicPr>
            <a:picLocks noGrp="1" noChangeAspect="1"/>
          </p:cNvPicPr>
          <p:nvPr>
            <p:ph idx="1"/>
          </p:nvPr>
        </p:nvPicPr>
        <p:blipFill>
          <a:blip r:embed="rId2"/>
          <a:stretch>
            <a:fillRect/>
          </a:stretch>
        </p:blipFill>
        <p:spPr>
          <a:xfrm>
            <a:off x="166646" y="1714488"/>
            <a:ext cx="4945436" cy="2600342"/>
          </a:xfrm>
        </p:spPr>
      </p:pic>
      <p:pic>
        <p:nvPicPr>
          <p:cNvPr id="5" name="Imagem 4" descr="frase-a-musica-exprime-a-mais-alta-filosofia-numa-linguagem-que-a-razao-nao-compreende-schopenhauer-153723.jpg"/>
          <p:cNvPicPr>
            <a:picLocks noChangeAspect="1"/>
          </p:cNvPicPr>
          <p:nvPr/>
        </p:nvPicPr>
        <p:blipFill>
          <a:blip r:embed="rId3"/>
          <a:stretch>
            <a:fillRect/>
          </a:stretch>
        </p:blipFill>
        <p:spPr>
          <a:xfrm>
            <a:off x="5095868" y="3048000"/>
            <a:ext cx="7096132" cy="3810000"/>
          </a:xfrm>
          <a:prstGeom prst="rect">
            <a:avLst/>
          </a:prstGeom>
        </p:spPr>
      </p:pic>
      <p:sp>
        <p:nvSpPr>
          <p:cNvPr id="3" name="CaixaDeTexto 2">
            <a:extLst>
              <a:ext uri="{FF2B5EF4-FFF2-40B4-BE49-F238E27FC236}">
                <a16:creationId xmlns:a16="http://schemas.microsoft.com/office/drawing/2014/main" id="{3F5F3D95-E8B4-4BBB-A71B-80D4E835E73A}"/>
              </a:ext>
            </a:extLst>
          </p:cNvPr>
          <p:cNvSpPr txBox="1"/>
          <p:nvPr/>
        </p:nvSpPr>
        <p:spPr>
          <a:xfrm>
            <a:off x="622852" y="5340626"/>
            <a:ext cx="3934090" cy="1231106"/>
          </a:xfrm>
          <a:prstGeom prst="rect">
            <a:avLst/>
          </a:prstGeom>
          <a:noFill/>
        </p:spPr>
        <p:txBody>
          <a:bodyPr wrap="none" rtlCol="0">
            <a:spAutoFit/>
          </a:bodyPr>
          <a:lstStyle/>
          <a:p>
            <a:r>
              <a:rPr lang="pt-BR" sz="2800" b="1" dirty="0">
                <a:latin typeface="Comic Sans MS" panose="030F0702030302020204" pitchFamily="66" charset="0"/>
              </a:rPr>
              <a:t>Controle das paixões;</a:t>
            </a:r>
          </a:p>
          <a:p>
            <a:pPr lvl="1"/>
            <a:r>
              <a:rPr lang="pt-BR" sz="2800" dirty="0">
                <a:solidFill>
                  <a:srgbClr val="FFC000"/>
                </a:solidFill>
                <a:latin typeface="Comic Sans MS" panose="030F0702030302020204" pitchFamily="66" charset="0"/>
              </a:rPr>
              <a:t>Autocontrole</a:t>
            </a:r>
            <a:r>
              <a:rPr lang="pt-BR" sz="2800" dirty="0">
                <a:latin typeface="Comic Sans MS" panose="030F0702030302020204" pitchFamily="66" charset="0"/>
              </a:rPr>
              <a:t>;</a:t>
            </a:r>
          </a:p>
          <a:p>
            <a:endParaRPr lang="pt-BR" dirty="0"/>
          </a:p>
        </p:txBody>
      </p:sp>
    </p:spTree>
    <p:extLst>
      <p:ext uri="{BB962C8B-B14F-4D97-AF65-F5344CB8AC3E}">
        <p14:creationId xmlns:p14="http://schemas.microsoft.com/office/powerpoint/2010/main" val="29835934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847E565-05F3-423E-B8B1-900807FB2768}"/>
              </a:ext>
            </a:extLst>
          </p:cNvPr>
          <p:cNvSpPr>
            <a:spLocks noGrp="1"/>
          </p:cNvSpPr>
          <p:nvPr>
            <p:ph type="title"/>
          </p:nvPr>
        </p:nvSpPr>
        <p:spPr/>
        <p:txBody>
          <a:bodyPr>
            <a:normAutofit/>
          </a:bodyPr>
          <a:lstStyle/>
          <a:p>
            <a:endParaRPr lang="pt-BR" sz="6600" u="sng" dirty="0">
              <a:solidFill>
                <a:schemeClr val="accent6"/>
              </a:solidFill>
              <a:latin typeface="Algerian" panose="04020705040A02060702" pitchFamily="82" charset="0"/>
            </a:endParaRPr>
          </a:p>
        </p:txBody>
      </p:sp>
      <p:pic>
        <p:nvPicPr>
          <p:cNvPr id="4" name="Espaço Reservado para Conteúdo 3" descr="schopps.jpg">
            <a:extLst>
              <a:ext uri="{FF2B5EF4-FFF2-40B4-BE49-F238E27FC236}">
                <a16:creationId xmlns:a16="http://schemas.microsoft.com/office/drawing/2014/main" id="{872F9B4B-830D-489B-9771-FA119B859CE4}"/>
              </a:ext>
            </a:extLst>
          </p:cNvPr>
          <p:cNvPicPr>
            <a:picLocks noChangeAspect="1"/>
          </p:cNvPicPr>
          <p:nvPr/>
        </p:nvPicPr>
        <p:blipFill>
          <a:blip r:embed="rId2"/>
          <a:stretch>
            <a:fillRect/>
          </a:stretch>
        </p:blipFill>
        <p:spPr>
          <a:xfrm>
            <a:off x="1829101" y="917052"/>
            <a:ext cx="9712714" cy="5463402"/>
          </a:xfrm>
          <a:prstGeom prst="rect">
            <a:avLst/>
          </a:prstGeom>
        </p:spPr>
      </p:pic>
      <p:sp>
        <p:nvSpPr>
          <p:cNvPr id="5" name="Espaço Reservado para Conteúdo 4">
            <a:extLst>
              <a:ext uri="{FF2B5EF4-FFF2-40B4-BE49-F238E27FC236}">
                <a16:creationId xmlns:a16="http://schemas.microsoft.com/office/drawing/2014/main" id="{19FF4980-2A64-41FB-B9D1-01E4E634CF50}"/>
              </a:ext>
            </a:extLst>
          </p:cNvPr>
          <p:cNvSpPr>
            <a:spLocks noGrp="1"/>
          </p:cNvSpPr>
          <p:nvPr>
            <p:ph sz="quarter" idx="13"/>
          </p:nvPr>
        </p:nvSpPr>
        <p:spPr/>
        <p:txBody>
          <a:bodyPr/>
          <a:lstStyle/>
          <a:p>
            <a:endParaRPr lang="pt-BR"/>
          </a:p>
        </p:txBody>
      </p:sp>
    </p:spTree>
    <p:extLst>
      <p:ext uri="{BB962C8B-B14F-4D97-AF65-F5344CB8AC3E}">
        <p14:creationId xmlns:p14="http://schemas.microsoft.com/office/powerpoint/2010/main" val="35571399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8C27C7A-E9B6-4623-AC66-1734AEF37A62}"/>
              </a:ext>
            </a:extLst>
          </p:cNvPr>
          <p:cNvSpPr>
            <a:spLocks noGrp="1"/>
          </p:cNvSpPr>
          <p:nvPr>
            <p:ph type="title"/>
          </p:nvPr>
        </p:nvSpPr>
        <p:spPr/>
        <p:txBody>
          <a:bodyPr/>
          <a:lstStyle/>
          <a:p>
            <a:endParaRPr lang="pt-BR"/>
          </a:p>
        </p:txBody>
      </p:sp>
      <p:pic>
        <p:nvPicPr>
          <p:cNvPr id="5" name="Espaço Reservado para Conteúdo 4">
            <a:extLst>
              <a:ext uri="{FF2B5EF4-FFF2-40B4-BE49-F238E27FC236}">
                <a16:creationId xmlns:a16="http://schemas.microsoft.com/office/drawing/2014/main" id="{D823F4C8-513D-4A87-8EBF-D2224539EFF0}"/>
              </a:ext>
            </a:extLst>
          </p:cNvPr>
          <p:cNvPicPr>
            <a:picLocks noGrp="1" noChangeAspect="1"/>
          </p:cNvPicPr>
          <p:nvPr>
            <p:ph idx="1"/>
          </p:nvPr>
        </p:nvPicPr>
        <p:blipFill>
          <a:blip r:embed="rId2"/>
          <a:stretch>
            <a:fillRect/>
          </a:stretch>
        </p:blipFill>
        <p:spPr>
          <a:xfrm>
            <a:off x="0" y="0"/>
            <a:ext cx="12192000" cy="6909634"/>
          </a:xfrm>
        </p:spPr>
      </p:pic>
    </p:spTree>
    <p:extLst>
      <p:ext uri="{BB962C8B-B14F-4D97-AF65-F5344CB8AC3E}">
        <p14:creationId xmlns:p14="http://schemas.microsoft.com/office/powerpoint/2010/main" val="9463643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658847EA-3DE7-455D-8205-F3D8FD5F36A0}"/>
              </a:ext>
            </a:extLst>
          </p:cNvPr>
          <p:cNvSpPr>
            <a:spLocks noGrp="1"/>
          </p:cNvSpPr>
          <p:nvPr>
            <p:ph idx="1"/>
          </p:nvPr>
        </p:nvSpPr>
        <p:spPr>
          <a:xfrm>
            <a:off x="0" y="0"/>
            <a:ext cx="12192000" cy="6857999"/>
          </a:xfrm>
        </p:spPr>
        <p:txBody>
          <a:bodyPr>
            <a:normAutofit fontScale="92500"/>
          </a:bodyPr>
          <a:lstStyle/>
          <a:p>
            <a:pPr marL="0" indent="0" algn="just">
              <a:lnSpc>
                <a:spcPct val="115000"/>
              </a:lnSpc>
              <a:spcAft>
                <a:spcPts val="1000"/>
              </a:spcAft>
              <a:buNone/>
            </a:pPr>
            <a:r>
              <a:rPr lang="pt-BR" sz="2400" dirty="0"/>
              <a:t>(ENEM) Sentimos que toda satisfação de nossos desejos advinda do mundo assemelha-se à esmola que mantém hoje o mendigo vivo, porém prolonga amanhã a sua fome. A resignação, ao contrário, assemelha-se à fortuna herdada: livra o herdeiro para sempre de todas as preocupações.</a:t>
            </a:r>
          </a:p>
          <a:p>
            <a:pPr marL="0" indent="0" algn="just">
              <a:lnSpc>
                <a:spcPct val="115000"/>
              </a:lnSpc>
              <a:spcAft>
                <a:spcPts val="1000"/>
              </a:spcAft>
              <a:buNone/>
            </a:pPr>
            <a:r>
              <a:rPr lang="pt-BR" sz="2400" dirty="0"/>
              <a:t>SCHOPENHAUER, A. Aforismo para a sabedoria da vida. São Paulo: Martins Fontes, 2005.</a:t>
            </a:r>
          </a:p>
          <a:p>
            <a:pPr marL="0" indent="0" algn="just">
              <a:lnSpc>
                <a:spcPct val="115000"/>
              </a:lnSpc>
              <a:spcAft>
                <a:spcPts val="1000"/>
              </a:spcAft>
              <a:buNone/>
            </a:pPr>
            <a:r>
              <a:rPr lang="pt-BR" sz="2400" dirty="0"/>
              <a:t>O trecho destaca uma ideia remanescente de uma tradição filosófica ocidental, segundo a qual a felicidade se mostra indissociavelmente ligada à </a:t>
            </a:r>
          </a:p>
          <a:p>
            <a:pPr marL="0" indent="0" algn="just">
              <a:lnSpc>
                <a:spcPct val="115000"/>
              </a:lnSpc>
              <a:spcAft>
                <a:spcPts val="1000"/>
              </a:spcAft>
              <a:buNone/>
            </a:pPr>
            <a:r>
              <a:rPr lang="pt-BR" sz="2400" dirty="0"/>
              <a:t>a) a consagração de relacionamentos afetivos.   </a:t>
            </a:r>
          </a:p>
          <a:p>
            <a:pPr marL="0" indent="0" algn="just">
              <a:lnSpc>
                <a:spcPct val="115000"/>
              </a:lnSpc>
              <a:spcAft>
                <a:spcPts val="1000"/>
              </a:spcAft>
              <a:buNone/>
            </a:pPr>
            <a:r>
              <a:rPr lang="pt-BR" sz="2400" dirty="0"/>
              <a:t>b) administração da independência interior.   </a:t>
            </a:r>
          </a:p>
          <a:p>
            <a:pPr marL="0" indent="0" algn="just">
              <a:lnSpc>
                <a:spcPct val="115000"/>
              </a:lnSpc>
              <a:spcAft>
                <a:spcPts val="1000"/>
              </a:spcAft>
              <a:buNone/>
            </a:pPr>
            <a:r>
              <a:rPr lang="pt-BR" sz="2400" dirty="0"/>
              <a:t>c) fugacidade do conhecimento empírico.   </a:t>
            </a:r>
          </a:p>
          <a:p>
            <a:pPr marL="0" indent="0" algn="just">
              <a:lnSpc>
                <a:spcPct val="115000"/>
              </a:lnSpc>
              <a:spcAft>
                <a:spcPts val="1000"/>
              </a:spcAft>
              <a:buNone/>
            </a:pPr>
            <a:r>
              <a:rPr lang="pt-BR" sz="2400" dirty="0"/>
              <a:t>d) liberdade de expressão religiosa.   </a:t>
            </a:r>
          </a:p>
          <a:p>
            <a:pPr marL="0" indent="0" algn="just">
              <a:lnSpc>
                <a:spcPct val="115000"/>
              </a:lnSpc>
              <a:spcAft>
                <a:spcPts val="1000"/>
              </a:spcAft>
              <a:buNone/>
            </a:pPr>
            <a:r>
              <a:rPr lang="pt-BR" sz="2400" dirty="0"/>
              <a:t>e) busca de prazeres efêmeros.   </a:t>
            </a:r>
          </a:p>
          <a:p>
            <a:endParaRPr lang="pt-BR" dirty="0"/>
          </a:p>
        </p:txBody>
      </p:sp>
    </p:spTree>
    <p:extLst>
      <p:ext uri="{BB962C8B-B14F-4D97-AF65-F5344CB8AC3E}">
        <p14:creationId xmlns:p14="http://schemas.microsoft.com/office/powerpoint/2010/main" val="2385936502"/>
      </p:ext>
    </p:extLst>
  </p:cSld>
  <p:clrMapOvr>
    <a:masterClrMapping/>
  </p:clrMapOvr>
</p:sld>
</file>

<file path=ppt/theme/theme1.xml><?xml version="1.0" encoding="utf-8"?>
<a:theme xmlns:a="http://schemas.openxmlformats.org/drawingml/2006/main" name="Gotícula">
  <a:themeElements>
    <a:clrScheme name="Droplet">
      <a:dk1>
        <a:sysClr val="windowText" lastClr="000000"/>
      </a:dk1>
      <a:lt1>
        <a:sysClr val="window" lastClr="FFFFFF"/>
      </a:lt1>
      <a:dk2>
        <a:srgbClr val="4B4B4B"/>
      </a:dk2>
      <a:lt2>
        <a:srgbClr val="B5B5B5"/>
      </a:lt2>
      <a:accent1>
        <a:srgbClr val="9AC43E"/>
      </a:accent1>
      <a:accent2>
        <a:srgbClr val="44BA98"/>
      </a:accent2>
      <a:accent3>
        <a:srgbClr val="43A9D9"/>
      </a:accent3>
      <a:accent4>
        <a:srgbClr val="6274D8"/>
      </a:accent4>
      <a:accent5>
        <a:srgbClr val="AB54D7"/>
      </a:accent5>
      <a:accent6>
        <a:srgbClr val="D15B37"/>
      </a:accent6>
      <a:hlink>
        <a:srgbClr val="BFE962"/>
      </a:hlink>
      <a:folHlink>
        <a:srgbClr val="C0D591"/>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92000"/>
                <a:satMod val="180000"/>
                <a:lumMod val="114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892FADA9-420D-4323-A7A4-C1060166525B}"/>
    </a:ext>
  </a:extLst>
</a:theme>
</file>

<file path=docProps/app.xml><?xml version="1.0" encoding="utf-8"?>
<Properties xmlns="http://schemas.openxmlformats.org/officeDocument/2006/extended-properties" xmlns:vt="http://schemas.openxmlformats.org/officeDocument/2006/docPropsVTypes">
  <Template>TM04033925[[fn=Gotícula]]</Template>
  <TotalTime>552</TotalTime>
  <Words>449</Words>
  <Application>Microsoft Office PowerPoint</Application>
  <PresentationFormat>Widescreen</PresentationFormat>
  <Paragraphs>43</Paragraphs>
  <Slides>10</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10</vt:i4>
      </vt:variant>
    </vt:vector>
  </HeadingPairs>
  <TitlesOfParts>
    <vt:vector size="15" baseType="lpstr">
      <vt:lpstr>Algerian</vt:lpstr>
      <vt:lpstr>Arial</vt:lpstr>
      <vt:lpstr>Comic Sans MS</vt:lpstr>
      <vt:lpstr>Tw Cen MT</vt:lpstr>
      <vt:lpstr>Gotícula</vt:lpstr>
      <vt:lpstr>filosofia</vt:lpstr>
      <vt:lpstr>Apresentação do PowerPoint</vt:lpstr>
      <vt:lpstr>Apresentação do PowerPoint</vt:lpstr>
      <vt:lpstr>ARTHUR SHOPENHAUER</vt:lpstr>
      <vt:lpstr>QUAL A ESSÊNCIA DA VIDA?</vt:lpstr>
      <vt:lpstr>Qual a solução?</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Alexandre Luiz Zeni</dc:creator>
  <cp:lastModifiedBy>Zeni Zeni</cp:lastModifiedBy>
  <cp:revision>46</cp:revision>
  <dcterms:created xsi:type="dcterms:W3CDTF">2018-07-30T18:13:52Z</dcterms:created>
  <dcterms:modified xsi:type="dcterms:W3CDTF">2024-11-12T19:31:15Z</dcterms:modified>
</cp:coreProperties>
</file>