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sldIdLst>
    <p:sldId id="256" r:id="rId2"/>
    <p:sldId id="278" r:id="rId3"/>
    <p:sldId id="292" r:id="rId4"/>
    <p:sldId id="279" r:id="rId5"/>
    <p:sldId id="280" r:id="rId6"/>
    <p:sldId id="291" r:id="rId7"/>
    <p:sldId id="273" r:id="rId8"/>
    <p:sldId id="290" r:id="rId9"/>
    <p:sldId id="297" r:id="rId10"/>
    <p:sldId id="281" r:id="rId11"/>
    <p:sldId id="286" r:id="rId12"/>
    <p:sldId id="287" r:id="rId13"/>
    <p:sldId id="288" r:id="rId14"/>
    <p:sldId id="293" r:id="rId15"/>
    <p:sldId id="294" r:id="rId16"/>
    <p:sldId id="296" r:id="rId17"/>
    <p:sldId id="295" r:id="rId18"/>
    <p:sldId id="28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pt-BR"/>
              <a:t>Clique para editar o título Mestre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pt-BR"/>
          </a:p>
        </p:txBody>
      </p:sp>
      <p:sp>
        <p:nvSpPr>
          <p:cNvPr id="6" name="Slide Number Placeholder 5"/>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144478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65717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1706621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19891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376261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pPr rtl="0"/>
            <a:r>
              <a:rPr lang="en-US"/>
              <a:t>01/08/2016</a:t>
            </a:r>
          </a:p>
        </p:txBody>
      </p:sp>
      <p:sp>
        <p:nvSpPr>
          <p:cNvPr id="4" name="Footer Placeholder 3"/>
          <p:cNvSpPr>
            <a:spLocks noGrp="1"/>
          </p:cNvSpPr>
          <p:nvPr>
            <p:ph type="ftr" sz="quarter" idx="11"/>
          </p:nvPr>
        </p:nvSpPr>
        <p:spPr/>
        <p:txBody>
          <a:bodyPr/>
          <a:lstStyle/>
          <a:p>
            <a:pPr rtl="0"/>
            <a:endParaRPr lang="pt-BR"/>
          </a:p>
        </p:txBody>
      </p:sp>
      <p:sp>
        <p:nvSpPr>
          <p:cNvPr id="5" name="Slide Number Placeholder 4"/>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103773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pPr rtl="0"/>
            <a:r>
              <a:rPr lang="en-US"/>
              <a:t>01/08/2016</a:t>
            </a:r>
          </a:p>
        </p:txBody>
      </p:sp>
      <p:sp>
        <p:nvSpPr>
          <p:cNvPr id="4" name="Footer Placeholder 3"/>
          <p:cNvSpPr>
            <a:spLocks noGrp="1"/>
          </p:cNvSpPr>
          <p:nvPr>
            <p:ph type="ftr" sz="quarter" idx="11"/>
          </p:nvPr>
        </p:nvSpPr>
        <p:spPr/>
        <p:txBody>
          <a:bodyPr/>
          <a:lstStyle/>
          <a:p>
            <a:pPr rtl="0"/>
            <a:endParaRPr lang="pt-BR"/>
          </a:p>
        </p:txBody>
      </p:sp>
      <p:sp>
        <p:nvSpPr>
          <p:cNvPr id="5" name="Slide Number Placeholder 4"/>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2900705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pt-BR"/>
          </a:p>
        </p:txBody>
      </p:sp>
      <p:sp>
        <p:nvSpPr>
          <p:cNvPr id="6" name="Slide Number Placeholder 5"/>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104239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pt-BR"/>
          </a:p>
        </p:txBody>
      </p:sp>
      <p:sp>
        <p:nvSpPr>
          <p:cNvPr id="6" name="Slide Number Placeholder 5"/>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265656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pt-BR"/>
          </a:p>
        </p:txBody>
      </p:sp>
      <p:sp>
        <p:nvSpPr>
          <p:cNvPr id="6" name="Slide Number Placeholder 5"/>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254159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pPr rtl="0"/>
            <a:r>
              <a:rPr lang="en-US"/>
              <a:t>01/08/2016</a:t>
            </a:r>
          </a:p>
        </p:txBody>
      </p:sp>
      <p:sp>
        <p:nvSpPr>
          <p:cNvPr id="5" name="Footer Placeholder 4"/>
          <p:cNvSpPr>
            <a:spLocks noGrp="1"/>
          </p:cNvSpPr>
          <p:nvPr>
            <p:ph type="ftr" sz="quarter" idx="11"/>
          </p:nvPr>
        </p:nvSpPr>
        <p:spPr/>
        <p:txBody>
          <a:bodyPr/>
          <a:lstStyle/>
          <a:p>
            <a:pPr rtl="0"/>
            <a:endParaRPr lang="pt-BR"/>
          </a:p>
        </p:txBody>
      </p:sp>
      <p:sp>
        <p:nvSpPr>
          <p:cNvPr id="6" name="Slide Number Placeholder 5"/>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340557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428984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pPr rtl="0"/>
            <a:r>
              <a:rPr lang="en-US"/>
              <a:t>01/08/2016</a:t>
            </a:r>
          </a:p>
        </p:txBody>
      </p:sp>
      <p:sp>
        <p:nvSpPr>
          <p:cNvPr id="8" name="Footer Placeholder 7"/>
          <p:cNvSpPr>
            <a:spLocks noGrp="1"/>
          </p:cNvSpPr>
          <p:nvPr>
            <p:ph type="ftr" sz="quarter" idx="11"/>
          </p:nvPr>
        </p:nvSpPr>
        <p:spPr/>
        <p:txBody>
          <a:bodyPr/>
          <a:lstStyle/>
          <a:p>
            <a:pPr rtl="0"/>
            <a:endParaRPr lang="pt-BR"/>
          </a:p>
        </p:txBody>
      </p:sp>
      <p:sp>
        <p:nvSpPr>
          <p:cNvPr id="9" name="Slide Number Placeholder 8"/>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263713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pPr rtl="0"/>
            <a:r>
              <a:rPr lang="en-US"/>
              <a:t>01/08/2016</a:t>
            </a:r>
          </a:p>
        </p:txBody>
      </p:sp>
      <p:sp>
        <p:nvSpPr>
          <p:cNvPr id="4" name="Footer Placeholder 3"/>
          <p:cNvSpPr>
            <a:spLocks noGrp="1"/>
          </p:cNvSpPr>
          <p:nvPr>
            <p:ph type="ftr" sz="quarter" idx="11"/>
          </p:nvPr>
        </p:nvSpPr>
        <p:spPr/>
        <p:txBody>
          <a:bodyPr/>
          <a:lstStyle/>
          <a:p>
            <a:pPr rtl="0"/>
            <a:endParaRPr lang="pt-BR"/>
          </a:p>
        </p:txBody>
      </p:sp>
      <p:sp>
        <p:nvSpPr>
          <p:cNvPr id="5" name="Slide Number Placeholder 4"/>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149523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en-US"/>
              <a:t>01/08/2016</a:t>
            </a:r>
          </a:p>
        </p:txBody>
      </p:sp>
      <p:sp>
        <p:nvSpPr>
          <p:cNvPr id="3" name="Footer Placeholder 2"/>
          <p:cNvSpPr>
            <a:spLocks noGrp="1"/>
          </p:cNvSpPr>
          <p:nvPr>
            <p:ph type="ftr" sz="quarter" idx="11"/>
          </p:nvPr>
        </p:nvSpPr>
        <p:spPr/>
        <p:txBody>
          <a:bodyPr/>
          <a:lstStyle/>
          <a:p>
            <a:pPr rtl="0"/>
            <a:endParaRPr lang="pt-BR"/>
          </a:p>
        </p:txBody>
      </p:sp>
      <p:sp>
        <p:nvSpPr>
          <p:cNvPr id="4" name="Slide Number Placeholder 3"/>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326436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82288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pPr rtl="0"/>
            <a:r>
              <a:rPr lang="en-US"/>
              <a:t>01/08/2016</a:t>
            </a:r>
          </a:p>
        </p:txBody>
      </p:sp>
      <p:sp>
        <p:nvSpPr>
          <p:cNvPr id="6" name="Footer Placeholder 5"/>
          <p:cNvSpPr>
            <a:spLocks noGrp="1"/>
          </p:cNvSpPr>
          <p:nvPr>
            <p:ph type="ftr" sz="quarter" idx="11"/>
          </p:nvPr>
        </p:nvSpPr>
        <p:spPr/>
        <p:txBody>
          <a:bodyPr/>
          <a:lstStyle/>
          <a:p>
            <a:pPr rtl="0"/>
            <a:endParaRPr lang="pt-BR"/>
          </a:p>
        </p:txBody>
      </p:sp>
      <p:sp>
        <p:nvSpPr>
          <p:cNvPr id="7" name="Slide Number Placeholder 6"/>
          <p:cNvSpPr>
            <a:spLocks noGrp="1"/>
          </p:cNvSpPr>
          <p:nvPr>
            <p:ph type="sldNum" sz="quarter" idx="12"/>
          </p:nvPr>
        </p:nvSpPr>
        <p:spPr/>
        <p:txBody>
          <a:bodyPr/>
          <a:lstStyle/>
          <a:p>
            <a:pPr rtl="0"/>
            <a:fld id="{C014DD1E-5D91-48A3-AD6D-45FBA980D106}" type="slidenum">
              <a:rPr lang="pt-BR" smtClean="0"/>
              <a:pPr rtl="0"/>
              <a:t>‹nº›</a:t>
            </a:fld>
            <a:endParaRPr lang="pt-BR"/>
          </a:p>
        </p:txBody>
      </p:sp>
    </p:spTree>
    <p:extLst>
      <p:ext uri="{BB962C8B-B14F-4D97-AF65-F5344CB8AC3E}">
        <p14:creationId xmlns:p14="http://schemas.microsoft.com/office/powerpoint/2010/main" val="226415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1BEF0D-F0BB-DE4B-95CE-6DB70DBA9567}" type="datetimeFigureOut">
              <a:rPr lang="en-US" smtClean="0"/>
              <a:pPr/>
              <a:t>10/28/2023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29324651"/>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B9582B-4941-4267-A734-D6D43204F042}"/>
              </a:ext>
            </a:extLst>
          </p:cNvPr>
          <p:cNvSpPr>
            <a:spLocks noGrp="1"/>
          </p:cNvSpPr>
          <p:nvPr>
            <p:ph type="ctrTitle"/>
          </p:nvPr>
        </p:nvSpPr>
        <p:spPr/>
        <p:style>
          <a:lnRef idx="0">
            <a:scrgbClr r="0" g="0" b="0"/>
          </a:lnRef>
          <a:fillRef idx="1002">
            <a:schemeClr val="dk2"/>
          </a:fillRef>
          <a:effectRef idx="0">
            <a:scrgbClr r="0" g="0" b="0"/>
          </a:effectRef>
          <a:fontRef idx="major"/>
        </p:style>
        <p:txBody>
          <a:bodyPr>
            <a:normAutofit fontScale="90000"/>
          </a:bodyPr>
          <a:lstStyle/>
          <a:p>
            <a:pPr algn="ctr"/>
            <a:r>
              <a:rPr lang="pt-BR" sz="13800" u="sng" dirty="0">
                <a:solidFill>
                  <a:schemeClr val="tx1">
                    <a:lumMod val="65000"/>
                  </a:schemeClr>
                </a:solidFill>
                <a:latin typeface="Algerian" panose="04020705040A02060702" pitchFamily="82" charset="0"/>
              </a:rPr>
              <a:t>FILOSOFIA</a:t>
            </a:r>
            <a:endParaRPr lang="pt-BR" sz="9600" u="sng" dirty="0">
              <a:solidFill>
                <a:schemeClr val="tx1">
                  <a:lumMod val="65000"/>
                </a:schemeClr>
              </a:solidFill>
              <a:latin typeface="Algerian" panose="04020705040A02060702" pitchFamily="82" charset="0"/>
            </a:endParaRPr>
          </a:p>
        </p:txBody>
      </p:sp>
      <p:sp>
        <p:nvSpPr>
          <p:cNvPr id="3" name="Subtítulo 2">
            <a:extLst>
              <a:ext uri="{FF2B5EF4-FFF2-40B4-BE49-F238E27FC236}">
                <a16:creationId xmlns:a16="http://schemas.microsoft.com/office/drawing/2014/main" id="{FF54C11F-9A01-4FDD-B9FF-97F877F59973}"/>
              </a:ext>
            </a:extLst>
          </p:cNvPr>
          <p:cNvSpPr>
            <a:spLocks noGrp="1"/>
          </p:cNvSpPr>
          <p:nvPr>
            <p:ph type="subTitle" idx="1"/>
          </p:nvPr>
        </p:nvSpPr>
        <p:spPr/>
        <p:style>
          <a:lnRef idx="0">
            <a:scrgbClr r="0" g="0" b="0"/>
          </a:lnRef>
          <a:fillRef idx="1003">
            <a:schemeClr val="dk2"/>
          </a:fillRef>
          <a:effectRef idx="0">
            <a:scrgbClr r="0" g="0" b="0"/>
          </a:effectRef>
          <a:fontRef idx="major"/>
        </p:style>
        <p:txBody>
          <a:bodyPr>
            <a:normAutofit/>
          </a:bodyPr>
          <a:lstStyle/>
          <a:p>
            <a:pPr algn="ctr"/>
            <a:r>
              <a:rPr lang="pt-BR" sz="2800" dirty="0">
                <a:solidFill>
                  <a:schemeClr val="tx1">
                    <a:lumMod val="65000"/>
                  </a:schemeClr>
                </a:solidFill>
              </a:rPr>
              <a:t>Professor: Alexandre Luiz Zeni</a:t>
            </a:r>
          </a:p>
        </p:txBody>
      </p:sp>
    </p:spTree>
    <p:extLst>
      <p:ext uri="{BB962C8B-B14F-4D97-AF65-F5344CB8AC3E}">
        <p14:creationId xmlns:p14="http://schemas.microsoft.com/office/powerpoint/2010/main" val="43256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93ED52-5C71-45A6-AFAC-E6D4FEADB83B}"/>
              </a:ext>
            </a:extLst>
          </p:cNvPr>
          <p:cNvSpPr>
            <a:spLocks noGrp="1"/>
          </p:cNvSpPr>
          <p:nvPr>
            <p:ph type="title"/>
          </p:nvPr>
        </p:nvSpPr>
        <p:spPr>
          <a:xfrm>
            <a:off x="919119" y="205410"/>
            <a:ext cx="10353762" cy="970450"/>
          </a:xfrm>
          <a:noFill/>
        </p:spPr>
        <p:style>
          <a:lnRef idx="0">
            <a:scrgbClr r="0" g="0" b="0"/>
          </a:lnRef>
          <a:fillRef idx="1002">
            <a:schemeClr val="dk2"/>
          </a:fillRef>
          <a:effectRef idx="0">
            <a:scrgbClr r="0" g="0" b="0"/>
          </a:effectRef>
          <a:fontRef idx="major"/>
        </p:style>
        <p:txBody>
          <a:bodyPr>
            <a:normAutofit fontScale="90000"/>
          </a:bodyPr>
          <a:lstStyle/>
          <a:p>
            <a:pPr algn="ctr"/>
            <a:r>
              <a:rPr lang="pt-BR" sz="6600" b="1" u="sng" dirty="0">
                <a:solidFill>
                  <a:srgbClr val="FF3300"/>
                </a:solidFill>
                <a:effectLst>
                  <a:outerShdw blurRad="38100" dist="38100" dir="2700000" algn="tl">
                    <a:srgbClr val="000000">
                      <a:alpha val="43137"/>
                    </a:srgbClr>
                  </a:outerShdw>
                </a:effectLst>
              </a:rPr>
              <a:t>EPISTEMOLOGIA</a:t>
            </a:r>
          </a:p>
        </p:txBody>
      </p:sp>
      <p:sp>
        <p:nvSpPr>
          <p:cNvPr id="3" name="Espaço Reservado para Conteúdo 2">
            <a:extLst>
              <a:ext uri="{FF2B5EF4-FFF2-40B4-BE49-F238E27FC236}">
                <a16:creationId xmlns:a16="http://schemas.microsoft.com/office/drawing/2014/main" id="{F5D097A0-56F9-4A07-86A2-F4926F500996}"/>
              </a:ext>
            </a:extLst>
          </p:cNvPr>
          <p:cNvSpPr>
            <a:spLocks noGrp="1"/>
          </p:cNvSpPr>
          <p:nvPr>
            <p:ph idx="1"/>
          </p:nvPr>
        </p:nvSpPr>
        <p:spPr>
          <a:xfrm>
            <a:off x="287079" y="1314892"/>
            <a:ext cx="11610754" cy="5245396"/>
          </a:xfrm>
          <a:ln>
            <a:solidFill>
              <a:schemeClr val="bg1"/>
            </a:solidFill>
          </a:ln>
        </p:spPr>
        <p:txBody>
          <a:bodyPr>
            <a:normAutofit lnSpcReduction="10000"/>
          </a:bodyPr>
          <a:lstStyle/>
          <a:p>
            <a:r>
              <a:rPr lang="pt-BR" sz="2800" dirty="0"/>
              <a:t>Os sentidos nos enganam </a:t>
            </a:r>
            <a:r>
              <a:rPr lang="pt-BR" sz="2800" dirty="0">
                <a:solidFill>
                  <a:srgbClr val="00B050"/>
                </a:solidFill>
              </a:rPr>
              <a:t>(Sem o crivo do método)</a:t>
            </a:r>
            <a:r>
              <a:rPr lang="pt-BR" sz="2800" dirty="0"/>
              <a:t>;</a:t>
            </a:r>
          </a:p>
          <a:p>
            <a:endParaRPr lang="pt-BR" sz="2800" dirty="0"/>
          </a:p>
          <a:p>
            <a:r>
              <a:rPr lang="pt-BR" sz="2800" dirty="0"/>
              <a:t>Somente a “RAZÃO” leva ao conhecimento inabalável;</a:t>
            </a:r>
          </a:p>
          <a:p>
            <a:endParaRPr lang="pt-BR" sz="2800" dirty="0"/>
          </a:p>
          <a:p>
            <a:r>
              <a:rPr lang="pt-BR" sz="2800" dirty="0"/>
              <a:t>Princípio do “INATISMO” </a:t>
            </a:r>
            <a:r>
              <a:rPr lang="pt-BR" sz="2800" dirty="0">
                <a:solidFill>
                  <a:srgbClr val="00B050"/>
                </a:solidFill>
              </a:rPr>
              <a:t>(nascidas com a razão)</a:t>
            </a:r>
            <a:r>
              <a:rPr lang="pt-BR" sz="2800" dirty="0"/>
              <a:t>;</a:t>
            </a:r>
          </a:p>
          <a:p>
            <a:pPr lvl="1"/>
            <a:r>
              <a:rPr lang="pt-BR" sz="2400" dirty="0">
                <a:solidFill>
                  <a:srgbClr val="00B0F0"/>
                </a:solidFill>
              </a:rPr>
              <a:t>Adventícias</a:t>
            </a:r>
            <a:r>
              <a:rPr lang="pt-BR" sz="2400" dirty="0">
                <a:solidFill>
                  <a:srgbClr val="92D050"/>
                </a:solidFill>
              </a:rPr>
              <a:t> </a:t>
            </a:r>
            <a:r>
              <a:rPr lang="pt-BR" sz="2400" dirty="0">
                <a:solidFill>
                  <a:srgbClr val="00B050"/>
                </a:solidFill>
              </a:rPr>
              <a:t>(Sentidos)</a:t>
            </a:r>
            <a:r>
              <a:rPr lang="pt-BR" sz="2400" dirty="0">
                <a:solidFill>
                  <a:srgbClr val="92D050"/>
                </a:solidFill>
              </a:rPr>
              <a:t>;</a:t>
            </a:r>
          </a:p>
          <a:p>
            <a:pPr lvl="1"/>
            <a:r>
              <a:rPr lang="pt-BR" sz="2400" dirty="0">
                <a:solidFill>
                  <a:srgbClr val="00B0F0"/>
                </a:solidFill>
              </a:rPr>
              <a:t>Factícias</a:t>
            </a:r>
            <a:r>
              <a:rPr lang="pt-BR" sz="2400" dirty="0">
                <a:solidFill>
                  <a:srgbClr val="92D050"/>
                </a:solidFill>
              </a:rPr>
              <a:t> </a:t>
            </a:r>
            <a:r>
              <a:rPr lang="pt-BR" sz="2400" dirty="0">
                <a:solidFill>
                  <a:srgbClr val="00B050"/>
                </a:solidFill>
              </a:rPr>
              <a:t>(Imaginação)</a:t>
            </a:r>
            <a:r>
              <a:rPr lang="pt-BR" sz="2400" dirty="0">
                <a:solidFill>
                  <a:srgbClr val="92D050"/>
                </a:solidFill>
              </a:rPr>
              <a:t>;</a:t>
            </a:r>
          </a:p>
          <a:p>
            <a:r>
              <a:rPr lang="pt-BR" sz="2800" dirty="0"/>
              <a:t>Princípio da Correspondência:</a:t>
            </a:r>
          </a:p>
          <a:p>
            <a:pPr lvl="1"/>
            <a:r>
              <a:rPr lang="pt-BR" sz="2400" dirty="0">
                <a:solidFill>
                  <a:srgbClr val="00B0F0"/>
                </a:solidFill>
              </a:rPr>
              <a:t>Tudo que penso corresponde a algo;</a:t>
            </a:r>
          </a:p>
          <a:p>
            <a:pPr lvl="1"/>
            <a:r>
              <a:rPr lang="pt-BR" sz="2400" dirty="0">
                <a:solidFill>
                  <a:srgbClr val="00B0F0"/>
                </a:solidFill>
              </a:rPr>
              <a:t>“DEUS” existe!</a:t>
            </a:r>
          </a:p>
          <a:p>
            <a:endParaRPr lang="pt-BR" dirty="0"/>
          </a:p>
          <a:p>
            <a:pPr lvl="1"/>
            <a:endParaRPr lang="pt-BR" dirty="0"/>
          </a:p>
        </p:txBody>
      </p:sp>
    </p:spTree>
    <p:extLst>
      <p:ext uri="{BB962C8B-B14F-4D97-AF65-F5344CB8AC3E}">
        <p14:creationId xmlns:p14="http://schemas.microsoft.com/office/powerpoint/2010/main" val="242239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2083DE-4C0E-4461-8985-E0A1F4CEC639}"/>
              </a:ext>
            </a:extLst>
          </p:cNvPr>
          <p:cNvSpPr>
            <a:spLocks noGrp="1"/>
          </p:cNvSpPr>
          <p:nvPr>
            <p:ph type="title"/>
          </p:nvPr>
        </p:nvSpPr>
        <p:spPr/>
        <p:txBody>
          <a:bodyPr/>
          <a:lstStyle/>
          <a:p>
            <a:endParaRPr lang="pt-BR"/>
          </a:p>
        </p:txBody>
      </p:sp>
      <p:pic>
        <p:nvPicPr>
          <p:cNvPr id="3074" name="Picture 2" descr="Ok PNG Transparent Images | PNG All">
            <a:extLst>
              <a:ext uri="{FF2B5EF4-FFF2-40B4-BE49-F238E27FC236}">
                <a16:creationId xmlns:a16="http://schemas.microsoft.com/office/drawing/2014/main" id="{418FF0C6-17A2-4544-BE1B-7DED6BB6E1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2552" y="389047"/>
            <a:ext cx="4573883" cy="585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39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E0E1EBA-5C6E-490F-8D32-02DED4AA8FD9}"/>
              </a:ext>
            </a:extLst>
          </p:cNvPr>
          <p:cNvSpPr>
            <a:spLocks noGrp="1"/>
          </p:cNvSpPr>
          <p:nvPr>
            <p:ph idx="1"/>
          </p:nvPr>
        </p:nvSpPr>
        <p:spPr>
          <a:xfrm>
            <a:off x="244548" y="212650"/>
            <a:ext cx="11706447" cy="6645349"/>
          </a:xfrm>
        </p:spPr>
        <p:txBody>
          <a:bodyPr>
            <a:normAutofit lnSpcReduction="10000"/>
          </a:bodyPr>
          <a:lstStyle/>
          <a:p>
            <a:pPr marL="0" indent="0" algn="just">
              <a:buNone/>
            </a:pPr>
            <a:r>
              <a:rPr lang="pt-BR" sz="2400" dirty="0"/>
              <a:t>(ENEM) </a:t>
            </a:r>
            <a:r>
              <a:rPr lang="pt-BR" sz="2400" dirty="0">
                <a:solidFill>
                  <a:srgbClr val="00B0F0"/>
                </a:solidFill>
              </a:rPr>
              <a:t>É o caráter radical do que se procura que exige a radicalização do próprio processo de busca. Se todo o espaço for ocupado pela dúvida, qualquer certeza que aparecer a partir daí terá sido de alguma forma gerada pela própria dúvida, e não será seguramente nenhuma daquelas que foram anteriormente varridas por essa mesma dúvida.</a:t>
            </a:r>
          </a:p>
          <a:p>
            <a:pPr marL="0" indent="0" algn="r">
              <a:buNone/>
            </a:pPr>
            <a:r>
              <a:rPr lang="pt-BR" sz="2400" dirty="0"/>
              <a:t>SILVA, F. L. Descartes: a metafísica da modernidade. São Paulo: Moderna, 2001 (adaptado).</a:t>
            </a:r>
          </a:p>
          <a:p>
            <a:pPr marL="0" indent="0" algn="just">
              <a:buNone/>
            </a:pPr>
            <a:r>
              <a:rPr lang="pt-BR" sz="2400" dirty="0"/>
              <a:t>Apesar de questionar os conceitos da tradição, a dúvida radical da filosofia cartesiana tem caráter positivo por contribuir para o (a):</a:t>
            </a:r>
          </a:p>
          <a:p>
            <a:pPr marL="0" indent="0" algn="just">
              <a:buNone/>
            </a:pPr>
            <a:endParaRPr lang="pt-BR" sz="2400" dirty="0"/>
          </a:p>
          <a:p>
            <a:pPr marL="0" indent="0" algn="just">
              <a:buNone/>
            </a:pPr>
            <a:r>
              <a:rPr lang="pt-BR" sz="2400" dirty="0"/>
              <a:t>a) </a:t>
            </a:r>
            <a:r>
              <a:rPr lang="pt-BR" sz="2400" dirty="0">
                <a:solidFill>
                  <a:srgbClr val="00B050"/>
                </a:solidFill>
              </a:rPr>
              <a:t>dissolução do saber científico.</a:t>
            </a:r>
          </a:p>
          <a:p>
            <a:pPr marL="0" indent="0" algn="just">
              <a:buNone/>
            </a:pPr>
            <a:r>
              <a:rPr lang="pt-BR" sz="2400" dirty="0"/>
              <a:t>b) </a:t>
            </a:r>
            <a:r>
              <a:rPr lang="pt-BR" sz="2400" dirty="0">
                <a:solidFill>
                  <a:srgbClr val="00B050"/>
                </a:solidFill>
              </a:rPr>
              <a:t>recuperação dos antigos juízos.</a:t>
            </a:r>
          </a:p>
          <a:p>
            <a:pPr marL="0" indent="0" algn="just">
              <a:buNone/>
            </a:pPr>
            <a:r>
              <a:rPr lang="pt-BR" sz="2400" dirty="0"/>
              <a:t>c) </a:t>
            </a:r>
            <a:r>
              <a:rPr lang="pt-BR" sz="2400" dirty="0">
                <a:solidFill>
                  <a:srgbClr val="00B050"/>
                </a:solidFill>
              </a:rPr>
              <a:t>exaltação do pensamento clássico.</a:t>
            </a:r>
          </a:p>
          <a:p>
            <a:pPr marL="0" indent="0" algn="just">
              <a:buNone/>
            </a:pPr>
            <a:r>
              <a:rPr lang="pt-BR" sz="2400" dirty="0"/>
              <a:t>d) </a:t>
            </a:r>
            <a:r>
              <a:rPr lang="pt-BR" sz="2400" dirty="0">
                <a:solidFill>
                  <a:srgbClr val="00B050"/>
                </a:solidFill>
              </a:rPr>
              <a:t>surgimento do conhecimento inabalável.</a:t>
            </a:r>
          </a:p>
          <a:p>
            <a:pPr marL="0" indent="0" algn="just">
              <a:buNone/>
            </a:pPr>
            <a:r>
              <a:rPr lang="pt-BR" sz="2400" dirty="0"/>
              <a:t>e) </a:t>
            </a:r>
            <a:r>
              <a:rPr lang="pt-BR" sz="2400" dirty="0">
                <a:solidFill>
                  <a:srgbClr val="00B050"/>
                </a:solidFill>
              </a:rPr>
              <a:t>fortalecimento dos preconceitos religiosos.</a:t>
            </a:r>
          </a:p>
          <a:p>
            <a:endParaRPr lang="pt-BR" dirty="0"/>
          </a:p>
          <a:p>
            <a:endParaRPr lang="pt-BR" dirty="0"/>
          </a:p>
        </p:txBody>
      </p:sp>
    </p:spTree>
    <p:extLst>
      <p:ext uri="{BB962C8B-B14F-4D97-AF65-F5344CB8AC3E}">
        <p14:creationId xmlns:p14="http://schemas.microsoft.com/office/powerpoint/2010/main" val="14490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FAC0A8F-92DF-4F6A-BB83-9EF31CB37616}"/>
              </a:ext>
            </a:extLst>
          </p:cNvPr>
          <p:cNvSpPr>
            <a:spLocks noGrp="1"/>
          </p:cNvSpPr>
          <p:nvPr>
            <p:ph idx="1"/>
          </p:nvPr>
        </p:nvSpPr>
        <p:spPr>
          <a:xfrm>
            <a:off x="0" y="0"/>
            <a:ext cx="12192000" cy="6858000"/>
          </a:xfrm>
        </p:spPr>
        <p:txBody>
          <a:bodyPr>
            <a:normAutofit/>
          </a:bodyPr>
          <a:lstStyle/>
          <a:p>
            <a:pPr marL="0" indent="0" algn="just">
              <a:buNone/>
            </a:pPr>
            <a:r>
              <a:rPr lang="pt-BR" sz="2400" dirty="0"/>
              <a:t>(Enem) </a:t>
            </a:r>
            <a:r>
              <a:rPr lang="pt-BR" sz="2400" dirty="0">
                <a:solidFill>
                  <a:srgbClr val="00B0F0"/>
                </a:solidFill>
              </a:rPr>
              <a:t>Nunca nos tornaremos matemáticos, por exemplo, embora nossa memória possua todas as demonstrações feitas por outros, se nosso espírito não for capaz de resolver toda espécie de problemas; não nos tornaríamos filósofos, por ter lido todos os raciocínios de Platão e Aristóteles, sem poder formular um juízo sólido sobre o que nos é proposto. Assim, de fato, pareceríamos ter aprendido, não ciências, mas histórias.</a:t>
            </a:r>
          </a:p>
          <a:p>
            <a:pPr marL="0" indent="0" algn="r">
              <a:buNone/>
            </a:pPr>
            <a:r>
              <a:rPr lang="pt-BR" sz="2400" dirty="0"/>
              <a:t>DESCARTES, R. </a:t>
            </a:r>
            <a:r>
              <a:rPr lang="pt-BR" sz="2400" b="1" dirty="0"/>
              <a:t>Regras para a orientação do espírito</a:t>
            </a:r>
            <a:r>
              <a:rPr lang="pt-BR" sz="2400" dirty="0"/>
              <a:t>. São Paulo: Martins Fontes, 1999.</a:t>
            </a:r>
            <a:endParaRPr lang="pt-BR" sz="2400" cap="all" dirty="0"/>
          </a:p>
          <a:p>
            <a:pPr marL="0" indent="0" algn="just">
              <a:buNone/>
            </a:pPr>
            <a:r>
              <a:rPr lang="pt-BR" sz="2400" dirty="0"/>
              <a:t>Em sua busca pelo saber verdadeiro, o autor considera o conhecimento, de modo crítico, como resultado da:</a:t>
            </a:r>
          </a:p>
          <a:p>
            <a:pPr marL="0" indent="0" algn="just">
              <a:buNone/>
            </a:pPr>
            <a:endParaRPr lang="pt-BR" sz="2400" dirty="0"/>
          </a:p>
          <a:p>
            <a:pPr marL="0" indent="0" algn="just">
              <a:buNone/>
            </a:pPr>
            <a:r>
              <a:rPr lang="pt-BR" sz="2400" dirty="0"/>
              <a:t>a) </a:t>
            </a:r>
            <a:r>
              <a:rPr lang="pt-BR" sz="2400" dirty="0">
                <a:solidFill>
                  <a:srgbClr val="00B050"/>
                </a:solidFill>
              </a:rPr>
              <a:t>investigação de natureza empírica.</a:t>
            </a:r>
          </a:p>
          <a:p>
            <a:pPr marL="0" indent="0" algn="just">
              <a:buNone/>
            </a:pPr>
            <a:r>
              <a:rPr lang="pt-BR" sz="2400" dirty="0"/>
              <a:t>b) </a:t>
            </a:r>
            <a:r>
              <a:rPr lang="pt-BR" sz="2400" dirty="0">
                <a:solidFill>
                  <a:srgbClr val="00B050"/>
                </a:solidFill>
              </a:rPr>
              <a:t>retomada da tradição intelectual.</a:t>
            </a:r>
          </a:p>
          <a:p>
            <a:pPr marL="0" indent="0" algn="just">
              <a:buNone/>
            </a:pPr>
            <a:r>
              <a:rPr lang="pt-BR" sz="2400" dirty="0"/>
              <a:t>c) </a:t>
            </a:r>
            <a:r>
              <a:rPr lang="pt-BR" sz="2400" dirty="0">
                <a:solidFill>
                  <a:srgbClr val="00B050"/>
                </a:solidFill>
              </a:rPr>
              <a:t>imposição de valores ortodoxos.</a:t>
            </a:r>
          </a:p>
          <a:p>
            <a:pPr marL="0" indent="0" algn="just">
              <a:buNone/>
            </a:pPr>
            <a:r>
              <a:rPr lang="pt-BR" sz="2400" dirty="0"/>
              <a:t>d) </a:t>
            </a:r>
            <a:r>
              <a:rPr lang="pt-BR" sz="2400" dirty="0">
                <a:solidFill>
                  <a:srgbClr val="00B050"/>
                </a:solidFill>
              </a:rPr>
              <a:t>autonomia do sujeito pensante.</a:t>
            </a:r>
          </a:p>
          <a:p>
            <a:pPr marL="0" indent="0" algn="just">
              <a:buNone/>
            </a:pPr>
            <a:r>
              <a:rPr lang="pt-BR" sz="2400" dirty="0"/>
              <a:t>e) </a:t>
            </a:r>
            <a:r>
              <a:rPr lang="pt-BR" sz="2400" dirty="0">
                <a:solidFill>
                  <a:srgbClr val="00B050"/>
                </a:solidFill>
              </a:rPr>
              <a:t>liberdade do agente moral.</a:t>
            </a:r>
          </a:p>
          <a:p>
            <a:endParaRPr lang="pt-BR" dirty="0"/>
          </a:p>
          <a:p>
            <a:endParaRPr lang="pt-BR" dirty="0"/>
          </a:p>
        </p:txBody>
      </p:sp>
    </p:spTree>
    <p:extLst>
      <p:ext uri="{BB962C8B-B14F-4D97-AF65-F5344CB8AC3E}">
        <p14:creationId xmlns:p14="http://schemas.microsoft.com/office/powerpoint/2010/main" val="300090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FAC0A8F-92DF-4F6A-BB83-9EF31CB37616}"/>
              </a:ext>
            </a:extLst>
          </p:cNvPr>
          <p:cNvSpPr>
            <a:spLocks noGrp="1"/>
          </p:cNvSpPr>
          <p:nvPr>
            <p:ph idx="1"/>
          </p:nvPr>
        </p:nvSpPr>
        <p:spPr>
          <a:xfrm>
            <a:off x="0" y="0"/>
            <a:ext cx="12192000" cy="6858000"/>
          </a:xfrm>
        </p:spPr>
        <p:txBody>
          <a:bodyPr>
            <a:normAutofit/>
          </a:bodyPr>
          <a:lstStyle/>
          <a:p>
            <a:pPr marL="36900" indent="0" algn="just">
              <a:lnSpc>
                <a:spcPct val="115000"/>
              </a:lnSpc>
              <a:spcAft>
                <a:spcPts val="1000"/>
              </a:spcAft>
              <a:buNone/>
            </a:pPr>
            <a:r>
              <a:rPr lang="pt-BR" sz="2400" dirty="0"/>
              <a:t>(Enem)  A filosofia é como uma árvore, cujas raízes são a metafísica; o tronco, a física, e os ramos que saem do tronco são todas as outras ciências, que se reduzem a três principais: a medicina, a mecânica e a moral, entendendo por moral a mais elevada e a mais perfeita porque pressupõe um saber integral das outras ciências, e é o último grau da sabedoria.</a:t>
            </a:r>
          </a:p>
          <a:p>
            <a:pPr marL="36900" indent="0" algn="just">
              <a:lnSpc>
                <a:spcPct val="115000"/>
              </a:lnSpc>
              <a:spcAft>
                <a:spcPts val="1000"/>
              </a:spcAft>
              <a:buNone/>
            </a:pPr>
            <a:r>
              <a:rPr lang="pt-BR" sz="2400" dirty="0"/>
              <a:t>DESCARTES, R. Princípios da filosofia. Lisboa: Edições 70, 1997 (adaptado). </a:t>
            </a:r>
          </a:p>
          <a:p>
            <a:pPr marL="36900" indent="0" algn="just">
              <a:lnSpc>
                <a:spcPct val="115000"/>
              </a:lnSpc>
              <a:spcAft>
                <a:spcPts val="1000"/>
              </a:spcAft>
              <a:buNone/>
            </a:pPr>
            <a:r>
              <a:rPr lang="pt-BR" sz="2400" dirty="0"/>
              <a:t>Essa construção alegórica de Descartes, acerca da condição epistemológica da filosofia, tem como objetivo </a:t>
            </a:r>
          </a:p>
          <a:p>
            <a:pPr marL="0" indent="0" algn="just">
              <a:lnSpc>
                <a:spcPct val="115000"/>
              </a:lnSpc>
              <a:spcAft>
                <a:spcPts val="1000"/>
              </a:spcAft>
              <a:buNone/>
            </a:pPr>
            <a:r>
              <a:rPr lang="pt-BR" sz="2400" dirty="0"/>
              <a:t>a) sustentar a unidade essencial do conhecimento.   </a:t>
            </a:r>
          </a:p>
          <a:p>
            <a:pPr marL="0" indent="0" algn="just">
              <a:lnSpc>
                <a:spcPct val="115000"/>
              </a:lnSpc>
              <a:spcAft>
                <a:spcPts val="1000"/>
              </a:spcAft>
              <a:buNone/>
            </a:pPr>
            <a:r>
              <a:rPr lang="pt-BR" sz="2400" dirty="0"/>
              <a:t>b) refutar o elemento fundamental das crenças.   </a:t>
            </a:r>
          </a:p>
          <a:p>
            <a:pPr marL="0" indent="0" algn="just">
              <a:lnSpc>
                <a:spcPct val="115000"/>
              </a:lnSpc>
              <a:spcAft>
                <a:spcPts val="1000"/>
              </a:spcAft>
              <a:buNone/>
            </a:pPr>
            <a:r>
              <a:rPr lang="pt-BR" sz="2400" dirty="0"/>
              <a:t>c) impulsionar o pensamento especulativo.   </a:t>
            </a:r>
          </a:p>
          <a:p>
            <a:pPr marL="0" indent="0" algn="just">
              <a:lnSpc>
                <a:spcPct val="115000"/>
              </a:lnSpc>
              <a:spcAft>
                <a:spcPts val="1000"/>
              </a:spcAft>
              <a:buNone/>
            </a:pPr>
            <a:r>
              <a:rPr lang="pt-BR" sz="2400" dirty="0"/>
              <a:t>d) recepcionar o método experimental.   </a:t>
            </a:r>
          </a:p>
          <a:p>
            <a:pPr marL="36900" indent="0" algn="just">
              <a:buNone/>
            </a:pPr>
            <a:r>
              <a:rPr lang="pt-BR" sz="2400" dirty="0"/>
              <a:t>e) incentivar a suspensão dos juízos. </a:t>
            </a:r>
          </a:p>
          <a:p>
            <a:endParaRPr lang="pt-BR" dirty="0"/>
          </a:p>
        </p:txBody>
      </p:sp>
    </p:spTree>
    <p:extLst>
      <p:ext uri="{BB962C8B-B14F-4D97-AF65-F5344CB8AC3E}">
        <p14:creationId xmlns:p14="http://schemas.microsoft.com/office/powerpoint/2010/main" val="427309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FAC0A8F-92DF-4F6A-BB83-9EF31CB37616}"/>
              </a:ext>
            </a:extLst>
          </p:cNvPr>
          <p:cNvSpPr>
            <a:spLocks noGrp="1"/>
          </p:cNvSpPr>
          <p:nvPr>
            <p:ph idx="1"/>
          </p:nvPr>
        </p:nvSpPr>
        <p:spPr>
          <a:xfrm>
            <a:off x="0" y="0"/>
            <a:ext cx="12192000" cy="6858000"/>
          </a:xfrm>
        </p:spPr>
        <p:txBody>
          <a:bodyPr>
            <a:normAutofit lnSpcReduction="10000"/>
          </a:bodyPr>
          <a:lstStyle/>
          <a:p>
            <a:pPr marL="36900" indent="0" algn="just">
              <a:lnSpc>
                <a:spcPct val="115000"/>
              </a:lnSpc>
              <a:spcAft>
                <a:spcPts val="1000"/>
              </a:spcAft>
              <a:buNone/>
            </a:pPr>
            <a:r>
              <a:rPr lang="pt-BR" sz="2400" dirty="0"/>
              <a:t>(Enem)  Na primeira meditação, eu exponho as razões pelas quais nós podemos duvidar de todas as coisas e, particularmente das coisas materiais, pelo menos enquanto não tivermos outros fundamentos nas ciências além dos que tivemos até o presente. Na segunda meditação, o espírito reconhece entretanto que é absolutamente impossível que ele mesmo, o espírito, não exista.</a:t>
            </a:r>
          </a:p>
          <a:p>
            <a:pPr marL="36900" indent="0" algn="just">
              <a:lnSpc>
                <a:spcPct val="115000"/>
              </a:lnSpc>
              <a:spcAft>
                <a:spcPts val="1000"/>
              </a:spcAft>
              <a:buNone/>
            </a:pPr>
            <a:r>
              <a:rPr lang="pt-BR" sz="2400" dirty="0"/>
              <a:t>DESCARTES, R. Meditações metafísicas. São Paulo: Abril Cultural, 1973 (adaptado). </a:t>
            </a:r>
          </a:p>
          <a:p>
            <a:pPr marL="36900" indent="0" algn="just">
              <a:lnSpc>
                <a:spcPct val="115000"/>
              </a:lnSpc>
              <a:spcAft>
                <a:spcPts val="1000"/>
              </a:spcAft>
              <a:buNone/>
            </a:pPr>
            <a:r>
              <a:rPr lang="pt-BR" sz="2400" dirty="0"/>
              <a:t>O instrumento intelectual empregado por Descartes para analisar os seus próprios pensamentos tem como objetivo </a:t>
            </a:r>
          </a:p>
          <a:p>
            <a:pPr marL="0" indent="0" algn="just">
              <a:lnSpc>
                <a:spcPct val="115000"/>
              </a:lnSpc>
              <a:spcAft>
                <a:spcPts val="1000"/>
              </a:spcAft>
              <a:buNone/>
            </a:pPr>
            <a:r>
              <a:rPr lang="pt-BR" sz="2400" dirty="0"/>
              <a:t>a) identificar um ponto de partida para a consolidação de um conhecimento seguro.   </a:t>
            </a:r>
          </a:p>
          <a:p>
            <a:pPr marL="0" indent="0" algn="just">
              <a:lnSpc>
                <a:spcPct val="115000"/>
              </a:lnSpc>
              <a:spcAft>
                <a:spcPts val="1000"/>
              </a:spcAft>
              <a:buNone/>
            </a:pPr>
            <a:r>
              <a:rPr lang="pt-BR" sz="2400" dirty="0"/>
              <a:t>b) observar os eventos particulares para a formação de um entendimento universal.   </a:t>
            </a:r>
          </a:p>
          <a:p>
            <a:pPr marL="0" indent="0" algn="just">
              <a:lnSpc>
                <a:spcPct val="115000"/>
              </a:lnSpc>
              <a:spcAft>
                <a:spcPts val="1000"/>
              </a:spcAft>
              <a:buNone/>
            </a:pPr>
            <a:r>
              <a:rPr lang="pt-BR" sz="2400" dirty="0"/>
              <a:t>c) analisar as necessidades humanas para a construção de um saber empírico.   </a:t>
            </a:r>
          </a:p>
          <a:p>
            <a:pPr marL="0" indent="0" algn="just">
              <a:lnSpc>
                <a:spcPct val="115000"/>
              </a:lnSpc>
              <a:spcAft>
                <a:spcPts val="1000"/>
              </a:spcAft>
              <a:buNone/>
            </a:pPr>
            <a:r>
              <a:rPr lang="pt-BR" sz="2400" dirty="0"/>
              <a:t>d) estabelecer uma base cognitiva para assegurar a valorização da memória.   </a:t>
            </a:r>
          </a:p>
          <a:p>
            <a:pPr marL="0" indent="0" algn="just">
              <a:lnSpc>
                <a:spcPct val="115000"/>
              </a:lnSpc>
              <a:spcAft>
                <a:spcPts val="1000"/>
              </a:spcAft>
              <a:buNone/>
            </a:pPr>
            <a:r>
              <a:rPr lang="pt-BR" sz="2400" dirty="0"/>
              <a:t>e) investigar totalidades estruturadas para dotá-las de significação.   </a:t>
            </a:r>
          </a:p>
          <a:p>
            <a:endParaRPr lang="pt-BR" dirty="0"/>
          </a:p>
        </p:txBody>
      </p:sp>
    </p:spTree>
    <p:extLst>
      <p:ext uri="{BB962C8B-B14F-4D97-AF65-F5344CB8AC3E}">
        <p14:creationId xmlns:p14="http://schemas.microsoft.com/office/powerpoint/2010/main" val="37003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FAC0A8F-92DF-4F6A-BB83-9EF31CB37616}"/>
              </a:ext>
            </a:extLst>
          </p:cNvPr>
          <p:cNvSpPr>
            <a:spLocks noGrp="1"/>
          </p:cNvSpPr>
          <p:nvPr>
            <p:ph idx="1"/>
          </p:nvPr>
        </p:nvSpPr>
        <p:spPr>
          <a:xfrm>
            <a:off x="0" y="0"/>
            <a:ext cx="12192000" cy="6858000"/>
          </a:xfrm>
        </p:spPr>
        <p:txBody>
          <a:bodyPr>
            <a:normAutofit fontScale="92500" lnSpcReduction="10000"/>
          </a:bodyPr>
          <a:lstStyle/>
          <a:p>
            <a:pPr marL="36900" indent="0" algn="just">
              <a:lnSpc>
                <a:spcPct val="115000"/>
              </a:lnSpc>
              <a:spcAft>
                <a:spcPts val="1000"/>
              </a:spcAft>
              <a:buNone/>
            </a:pPr>
            <a:r>
              <a:rPr lang="pt-BR" dirty="0"/>
              <a:t>(Enem)  TEXTO I</a:t>
            </a:r>
          </a:p>
          <a:p>
            <a:pPr marL="36900" indent="0" algn="just">
              <a:lnSpc>
                <a:spcPct val="115000"/>
              </a:lnSpc>
              <a:spcAft>
                <a:spcPts val="1000"/>
              </a:spcAft>
              <a:buNone/>
            </a:pPr>
            <a:r>
              <a:rPr lang="pt-BR" dirty="0"/>
              <a:t>Considero apropriado deter-me algum tempo na contemplação deste Deus todo perfeito, ponderar totalmente à vontade seus maravilhosos atributos, considerar, admirar e adorar a incomparável beleza dessa imensa luz.</a:t>
            </a:r>
          </a:p>
          <a:p>
            <a:pPr marL="36900" indent="0" algn="just">
              <a:lnSpc>
                <a:spcPct val="115000"/>
              </a:lnSpc>
              <a:spcAft>
                <a:spcPts val="1000"/>
              </a:spcAft>
              <a:buNone/>
            </a:pPr>
            <a:r>
              <a:rPr lang="pt-BR" dirty="0"/>
              <a:t>DESCARTES, R. Meditações. São Paulo: Abril Cultural, 1980. </a:t>
            </a:r>
          </a:p>
          <a:p>
            <a:pPr marL="36900" indent="0" algn="just">
              <a:lnSpc>
                <a:spcPct val="115000"/>
              </a:lnSpc>
              <a:spcAft>
                <a:spcPts val="1000"/>
              </a:spcAft>
              <a:buNone/>
            </a:pPr>
            <a:r>
              <a:rPr lang="pt-BR" dirty="0"/>
              <a:t>TEXTO II</a:t>
            </a:r>
          </a:p>
          <a:p>
            <a:pPr marL="36900" indent="0" algn="just">
              <a:lnSpc>
                <a:spcPct val="115000"/>
              </a:lnSpc>
              <a:spcAft>
                <a:spcPts val="1000"/>
              </a:spcAft>
              <a:buNone/>
            </a:pPr>
            <a:r>
              <a:rPr lang="pt-BR" dirty="0"/>
              <a:t>Qual será a forma mais razoável de entender como é o mundo? Existirá alguma boa razão para acreditar que o mundo foi criado por uma divindade todo-poderosa? Não podemos dizer que a crença em Deus é “apenas” uma questão de fé.</a:t>
            </a:r>
          </a:p>
          <a:p>
            <a:pPr marL="36900" indent="0" algn="just">
              <a:lnSpc>
                <a:spcPct val="115000"/>
              </a:lnSpc>
              <a:spcAft>
                <a:spcPts val="1000"/>
              </a:spcAft>
              <a:buNone/>
            </a:pPr>
            <a:r>
              <a:rPr lang="pt-BR" dirty="0"/>
              <a:t>RACHELS, J. Problemas da filosofia. Lisboa: </a:t>
            </a:r>
            <a:r>
              <a:rPr lang="pt-BR" dirty="0" err="1"/>
              <a:t>Gradiva</a:t>
            </a:r>
            <a:r>
              <a:rPr lang="pt-BR" dirty="0"/>
              <a:t>, 2009. </a:t>
            </a:r>
          </a:p>
          <a:p>
            <a:pPr marL="36900" indent="0" algn="just">
              <a:lnSpc>
                <a:spcPct val="115000"/>
              </a:lnSpc>
              <a:spcAft>
                <a:spcPts val="1000"/>
              </a:spcAft>
              <a:buNone/>
            </a:pPr>
            <a:r>
              <a:rPr lang="pt-BR" dirty="0"/>
              <a:t>Os textos abordam um questionamento da construção da modernidade que defende um modelo </a:t>
            </a:r>
          </a:p>
          <a:p>
            <a:pPr marL="0" indent="0" algn="just">
              <a:lnSpc>
                <a:spcPct val="115000"/>
              </a:lnSpc>
              <a:spcAft>
                <a:spcPts val="1000"/>
              </a:spcAft>
              <a:buNone/>
            </a:pPr>
            <a:r>
              <a:rPr lang="pt-BR" dirty="0"/>
              <a:t>a) centrado na razão humana.    </a:t>
            </a:r>
          </a:p>
          <a:p>
            <a:pPr marL="0" indent="0" algn="just">
              <a:lnSpc>
                <a:spcPct val="115000"/>
              </a:lnSpc>
              <a:spcAft>
                <a:spcPts val="1000"/>
              </a:spcAft>
              <a:buNone/>
            </a:pPr>
            <a:r>
              <a:rPr lang="pt-BR" dirty="0"/>
              <a:t>b) baseado na explicação mitológica.    </a:t>
            </a:r>
          </a:p>
          <a:p>
            <a:pPr marL="0" indent="0" algn="just">
              <a:lnSpc>
                <a:spcPct val="115000"/>
              </a:lnSpc>
              <a:spcAft>
                <a:spcPts val="1000"/>
              </a:spcAft>
              <a:buNone/>
            </a:pPr>
            <a:r>
              <a:rPr lang="pt-BR" dirty="0"/>
              <a:t>c) fundamentado na ordenação imanentista.    </a:t>
            </a:r>
          </a:p>
          <a:p>
            <a:pPr marL="0" indent="0" algn="just">
              <a:lnSpc>
                <a:spcPct val="115000"/>
              </a:lnSpc>
              <a:spcAft>
                <a:spcPts val="1000"/>
              </a:spcAft>
              <a:buNone/>
            </a:pPr>
            <a:r>
              <a:rPr lang="pt-BR" dirty="0"/>
              <a:t>d) focado na legitimação contratualista.    </a:t>
            </a:r>
          </a:p>
          <a:p>
            <a:pPr marL="0" indent="0" algn="just">
              <a:lnSpc>
                <a:spcPct val="115000"/>
              </a:lnSpc>
              <a:spcAft>
                <a:spcPts val="1000"/>
              </a:spcAft>
              <a:buNone/>
            </a:pPr>
            <a:r>
              <a:rPr lang="pt-BR" dirty="0"/>
              <a:t>e) configurado na percepção etnocêntrica.    </a:t>
            </a:r>
          </a:p>
          <a:p>
            <a:endParaRPr lang="pt-BR" dirty="0"/>
          </a:p>
        </p:txBody>
      </p:sp>
    </p:spTree>
    <p:extLst>
      <p:ext uri="{BB962C8B-B14F-4D97-AF65-F5344CB8AC3E}">
        <p14:creationId xmlns:p14="http://schemas.microsoft.com/office/powerpoint/2010/main" val="26537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FAC0A8F-92DF-4F6A-BB83-9EF31CB37616}"/>
              </a:ext>
            </a:extLst>
          </p:cNvPr>
          <p:cNvSpPr>
            <a:spLocks noGrp="1"/>
          </p:cNvSpPr>
          <p:nvPr>
            <p:ph idx="1"/>
          </p:nvPr>
        </p:nvSpPr>
        <p:spPr>
          <a:xfrm>
            <a:off x="0" y="0"/>
            <a:ext cx="12192000" cy="6858000"/>
          </a:xfrm>
        </p:spPr>
        <p:txBody>
          <a:bodyPr>
            <a:normAutofit/>
          </a:bodyPr>
          <a:lstStyle/>
          <a:p>
            <a:pPr marL="36900" indent="0" algn="just">
              <a:lnSpc>
                <a:spcPct val="115000"/>
              </a:lnSpc>
              <a:spcAft>
                <a:spcPts val="1000"/>
              </a:spcAft>
              <a:buNone/>
            </a:pPr>
            <a:r>
              <a:rPr lang="pt-BR" sz="2400" dirty="0"/>
              <a:t>(</a:t>
            </a:r>
            <a:r>
              <a:rPr lang="pt-BR" sz="2400" dirty="0" err="1"/>
              <a:t>Ufpr</a:t>
            </a:r>
            <a:r>
              <a:rPr lang="pt-BR" sz="2400" dirty="0"/>
              <a:t>)  Nas primeiras linhas das Meditações Metafísicas, Descartes declara que “recebera muitas falsas opiniões por verdadeiras” e que “aquilo que fundou sobre princípios mal assegurados devia ser muito duvidoso e incerto”.</a:t>
            </a:r>
          </a:p>
          <a:p>
            <a:pPr marL="36900" indent="0" algn="just">
              <a:lnSpc>
                <a:spcPct val="115000"/>
              </a:lnSpc>
              <a:spcAft>
                <a:spcPts val="1000"/>
              </a:spcAft>
              <a:buNone/>
            </a:pPr>
            <a:r>
              <a:rPr lang="pt-BR" sz="2400" dirty="0"/>
              <a:t>(DESCARTES, R. Meditações Metafísicas, In: MARÇAL, J. CABARRÃO, M.; FANTIN, M. E. (org.) Antologia de textos filosóficos, Curitiba: SEED-PR, 2009, p. 153.) </a:t>
            </a:r>
          </a:p>
          <a:p>
            <a:pPr marL="36900" indent="0" algn="just">
              <a:lnSpc>
                <a:spcPct val="115000"/>
              </a:lnSpc>
              <a:spcAft>
                <a:spcPts val="1000"/>
              </a:spcAft>
              <a:buNone/>
            </a:pPr>
            <a:r>
              <a:rPr lang="pt-BR" sz="2400" dirty="0"/>
              <a:t>A fim de dar bom fundamento ao conhecimento científico, Descartes entende que é preciso: </a:t>
            </a:r>
          </a:p>
          <a:p>
            <a:pPr marL="0" indent="0" algn="just">
              <a:lnSpc>
                <a:spcPct val="115000"/>
              </a:lnSpc>
              <a:spcAft>
                <a:spcPts val="1000"/>
              </a:spcAft>
              <a:buNone/>
            </a:pPr>
            <a:r>
              <a:rPr lang="pt-BR" sz="2400" dirty="0"/>
              <a:t>a) confiar nas próprias opiniões.   </a:t>
            </a:r>
          </a:p>
          <a:p>
            <a:pPr marL="0" indent="0" algn="just">
              <a:lnSpc>
                <a:spcPct val="115000"/>
              </a:lnSpc>
              <a:spcAft>
                <a:spcPts val="1000"/>
              </a:spcAft>
              <a:buNone/>
            </a:pPr>
            <a:r>
              <a:rPr lang="pt-BR" sz="2400" dirty="0"/>
              <a:t>b) certificar-se de que os outros pensam como nós.   </a:t>
            </a:r>
          </a:p>
          <a:p>
            <a:pPr marL="0" indent="0" algn="just">
              <a:lnSpc>
                <a:spcPct val="115000"/>
              </a:lnSpc>
              <a:spcAft>
                <a:spcPts val="1000"/>
              </a:spcAft>
              <a:buNone/>
            </a:pPr>
            <a:r>
              <a:rPr lang="pt-BR" sz="2400" dirty="0"/>
              <a:t>c) seguir as opiniões dos mais sábios.   </a:t>
            </a:r>
          </a:p>
          <a:p>
            <a:pPr marL="0" indent="0" algn="just">
              <a:lnSpc>
                <a:spcPct val="115000"/>
              </a:lnSpc>
              <a:spcAft>
                <a:spcPts val="1000"/>
              </a:spcAft>
              <a:buNone/>
            </a:pPr>
            <a:r>
              <a:rPr lang="pt-BR" sz="2400" dirty="0"/>
              <a:t>d) partir de princípios seguros e proceder com método.   </a:t>
            </a:r>
          </a:p>
          <a:p>
            <a:pPr marL="0" indent="0" algn="just">
              <a:lnSpc>
                <a:spcPct val="115000"/>
              </a:lnSpc>
              <a:spcAft>
                <a:spcPts val="1000"/>
              </a:spcAft>
              <a:buNone/>
            </a:pPr>
            <a:r>
              <a:rPr lang="pt-BR" sz="2400" dirty="0"/>
              <a:t>e) aceitar que o conhecimento é duvidoso e incerto.   </a:t>
            </a:r>
          </a:p>
          <a:p>
            <a:endParaRPr lang="pt-BR" dirty="0"/>
          </a:p>
        </p:txBody>
      </p:sp>
    </p:spTree>
    <p:extLst>
      <p:ext uri="{BB962C8B-B14F-4D97-AF65-F5344CB8AC3E}">
        <p14:creationId xmlns:p14="http://schemas.microsoft.com/office/powerpoint/2010/main" val="124724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B754FB-C65D-4BD2-A27F-863B4A9E074D}"/>
              </a:ext>
            </a:extLst>
          </p:cNvPr>
          <p:cNvSpPr>
            <a:spLocks noGrp="1"/>
          </p:cNvSpPr>
          <p:nvPr>
            <p:ph type="title"/>
          </p:nvPr>
        </p:nvSpPr>
        <p:spPr/>
        <p:txBody>
          <a:bodyPr/>
          <a:lstStyle/>
          <a:p>
            <a:endParaRPr lang="pt-BR" dirty="0"/>
          </a:p>
        </p:txBody>
      </p:sp>
      <p:pic>
        <p:nvPicPr>
          <p:cNvPr id="4098" name="Picture 2">
            <a:extLst>
              <a:ext uri="{FF2B5EF4-FFF2-40B4-BE49-F238E27FC236}">
                <a16:creationId xmlns:a16="http://schemas.microsoft.com/office/drawing/2014/main" id="{8AEA6D10-B663-4551-8B6B-2271938B71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4913" y="430619"/>
            <a:ext cx="5996761" cy="599676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OI | tjtamojunto">
            <a:extLst>
              <a:ext uri="{FF2B5EF4-FFF2-40B4-BE49-F238E27FC236}">
                <a16:creationId xmlns:a16="http://schemas.microsoft.com/office/drawing/2014/main" id="{8D250981-7CBF-4346-8C4A-A2F0E19E633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6" descr="OI | tjtamojunto">
            <a:extLst>
              <a:ext uri="{FF2B5EF4-FFF2-40B4-BE49-F238E27FC236}">
                <a16:creationId xmlns:a16="http://schemas.microsoft.com/office/drawing/2014/main" id="{98776DE2-9276-405F-BB62-048D7E2A99F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AutoShape 8" descr="OI | tjtamojunto">
            <a:extLst>
              <a:ext uri="{FF2B5EF4-FFF2-40B4-BE49-F238E27FC236}">
                <a16:creationId xmlns:a16="http://schemas.microsoft.com/office/drawing/2014/main" id="{1B40A824-95E6-42AD-A4CB-1CA8BB2BD0D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9" name="AutoShape 10" descr="OI | tjtamojunto">
            <a:extLst>
              <a:ext uri="{FF2B5EF4-FFF2-40B4-BE49-F238E27FC236}">
                <a16:creationId xmlns:a16="http://schemas.microsoft.com/office/drawing/2014/main" id="{BB4C114B-BEB6-48B2-961A-4D0912896C0A}"/>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0" name="AutoShape 12" descr="OI | tjtamojunto">
            <a:extLst>
              <a:ext uri="{FF2B5EF4-FFF2-40B4-BE49-F238E27FC236}">
                <a16:creationId xmlns:a16="http://schemas.microsoft.com/office/drawing/2014/main" id="{CB6E07E2-1604-487F-A02D-C591DECDCBBD}"/>
              </a:ext>
            </a:extLst>
          </p:cNvPr>
          <p:cNvSpPr>
            <a:spLocks noChangeAspect="1" noChangeArrowheads="1"/>
          </p:cNvSpPr>
          <p:nvPr/>
        </p:nvSpPr>
        <p:spPr bwMode="auto">
          <a:xfrm>
            <a:off x="6553200" y="1026042"/>
            <a:ext cx="3164958" cy="31649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1" name="AutoShape 14" descr="OI | tjtamojunto">
            <a:extLst>
              <a:ext uri="{FF2B5EF4-FFF2-40B4-BE49-F238E27FC236}">
                <a16:creationId xmlns:a16="http://schemas.microsoft.com/office/drawing/2014/main" id="{3B7244F7-CE3A-427D-83C0-E131AD39E727}"/>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112" name="Picture 16" descr="tamo junto | Tumblr">
            <a:extLst>
              <a:ext uri="{FF2B5EF4-FFF2-40B4-BE49-F238E27FC236}">
                <a16:creationId xmlns:a16="http://schemas.microsoft.com/office/drawing/2014/main" id="{5DEE2E42-18B0-4657-91B4-C56839209EA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34700" y="3779098"/>
            <a:ext cx="7200433" cy="153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11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EE3F1-972D-4497-9A96-A534253D5B82}"/>
              </a:ext>
            </a:extLst>
          </p:cNvPr>
          <p:cNvSpPr>
            <a:spLocks noGrp="1"/>
          </p:cNvSpPr>
          <p:nvPr>
            <p:ph type="title"/>
          </p:nvPr>
        </p:nvSpPr>
        <p:spPr/>
        <p:txBody>
          <a:bodyPr/>
          <a:lstStyle/>
          <a:p>
            <a:endParaRPr lang="pt-BR" dirty="0"/>
          </a:p>
        </p:txBody>
      </p:sp>
      <p:sp>
        <p:nvSpPr>
          <p:cNvPr id="4" name="Espaço Reservado para Conteúdo 3">
            <a:extLst>
              <a:ext uri="{FF2B5EF4-FFF2-40B4-BE49-F238E27FC236}">
                <a16:creationId xmlns:a16="http://schemas.microsoft.com/office/drawing/2014/main" id="{E2186EA8-3647-4C60-BEE1-7F08639DB2EB}"/>
              </a:ext>
            </a:extLst>
          </p:cNvPr>
          <p:cNvSpPr>
            <a:spLocks noGrp="1"/>
          </p:cNvSpPr>
          <p:nvPr>
            <p:ph idx="1"/>
          </p:nvPr>
        </p:nvSpPr>
        <p:spPr/>
        <p:txBody>
          <a:bodyPr/>
          <a:lstStyle/>
          <a:p>
            <a:endParaRPr lang="pt-BR"/>
          </a:p>
        </p:txBody>
      </p:sp>
      <p:pic>
        <p:nvPicPr>
          <p:cNvPr id="1026" name="Picture 2" descr="Biografia de René Descartes - eBiografia">
            <a:extLst>
              <a:ext uri="{FF2B5EF4-FFF2-40B4-BE49-F238E27FC236}">
                <a16:creationId xmlns:a16="http://schemas.microsoft.com/office/drawing/2014/main" id="{57CBE5D8-568F-41FB-A15B-73CF59526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86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pic>
        <p:nvPicPr>
          <p:cNvPr id="1042" name="Picture 18" descr="Corpo: vetores de stock, imagens vetoriais, desenhos gráficos |  Depositphotos">
            <a:extLst>
              <a:ext uri="{FF2B5EF4-FFF2-40B4-BE49-F238E27FC236}">
                <a16:creationId xmlns:a16="http://schemas.microsoft.com/office/drawing/2014/main" id="{119C7594-3FCF-47FE-AC64-A66AEE9298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5" y="571500"/>
            <a:ext cx="2990850" cy="5715000"/>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a:extLst>
              <a:ext uri="{FF2B5EF4-FFF2-40B4-BE49-F238E27FC236}">
                <a16:creationId xmlns:a16="http://schemas.microsoft.com/office/drawing/2014/main" id="{D8B5F8A1-9C4C-4342-B672-4D1BBAA083E7}"/>
              </a:ext>
            </a:extLst>
          </p:cNvPr>
          <p:cNvSpPr/>
          <p:nvPr/>
        </p:nvSpPr>
        <p:spPr>
          <a:xfrm>
            <a:off x="318051" y="114299"/>
            <a:ext cx="4638261" cy="101213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dirty="0">
                <a:latin typeface="Algerian" panose="04020705040A02060702" pitchFamily="82" charset="0"/>
              </a:rPr>
              <a:t>RES COGITANS</a:t>
            </a:r>
          </a:p>
        </p:txBody>
      </p:sp>
      <p:sp>
        <p:nvSpPr>
          <p:cNvPr id="14" name="Retângulo 13">
            <a:extLst>
              <a:ext uri="{FF2B5EF4-FFF2-40B4-BE49-F238E27FC236}">
                <a16:creationId xmlns:a16="http://schemas.microsoft.com/office/drawing/2014/main" id="{92804B79-0271-44B8-A6EE-CC7C1B240933}"/>
              </a:ext>
            </a:extLst>
          </p:cNvPr>
          <p:cNvSpPr/>
          <p:nvPr/>
        </p:nvSpPr>
        <p:spPr>
          <a:xfrm>
            <a:off x="7235688" y="114299"/>
            <a:ext cx="4638261" cy="101213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dirty="0">
                <a:latin typeface="Algerian" panose="04020705040A02060702" pitchFamily="82" charset="0"/>
              </a:rPr>
              <a:t>RES EXTENSA</a:t>
            </a:r>
          </a:p>
        </p:txBody>
      </p:sp>
      <p:sp>
        <p:nvSpPr>
          <p:cNvPr id="11" name="Rolagem: Vertical 10">
            <a:extLst>
              <a:ext uri="{FF2B5EF4-FFF2-40B4-BE49-F238E27FC236}">
                <a16:creationId xmlns:a16="http://schemas.microsoft.com/office/drawing/2014/main" id="{E505C54E-188E-46F2-BBF8-F32C321F840F}"/>
              </a:ext>
            </a:extLst>
          </p:cNvPr>
          <p:cNvSpPr/>
          <p:nvPr/>
        </p:nvSpPr>
        <p:spPr>
          <a:xfrm>
            <a:off x="530087" y="1577008"/>
            <a:ext cx="4240695" cy="447923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pt-BR" sz="3200" dirty="0"/>
              <a:t>Substância cogitativa;</a:t>
            </a:r>
          </a:p>
          <a:p>
            <a:pPr marL="285750" indent="-285750" algn="just">
              <a:buFont typeface="Arial" panose="020B0604020202020204" pitchFamily="34" charset="0"/>
              <a:buChar char="•"/>
            </a:pPr>
            <a:r>
              <a:rPr lang="pt-BR" sz="3200" dirty="0"/>
              <a:t>Não é o corpo;</a:t>
            </a:r>
          </a:p>
          <a:p>
            <a:pPr marL="285750" indent="-285750" algn="just">
              <a:buFont typeface="Arial" panose="020B0604020202020204" pitchFamily="34" charset="0"/>
              <a:buChar char="•"/>
            </a:pPr>
            <a:r>
              <a:rPr lang="pt-BR" sz="3200" dirty="0"/>
              <a:t>Pensante;</a:t>
            </a:r>
          </a:p>
          <a:p>
            <a:pPr marL="285750" indent="-285750" algn="just">
              <a:buFont typeface="Arial" panose="020B0604020202020204" pitchFamily="34" charset="0"/>
              <a:buChar char="•"/>
            </a:pPr>
            <a:r>
              <a:rPr lang="pt-BR" sz="3200" dirty="0"/>
              <a:t>Eterna;</a:t>
            </a:r>
            <a:endParaRPr lang="pt-BR" dirty="0"/>
          </a:p>
        </p:txBody>
      </p:sp>
      <p:sp>
        <p:nvSpPr>
          <p:cNvPr id="16" name="Rolagem: Vertical 15">
            <a:extLst>
              <a:ext uri="{FF2B5EF4-FFF2-40B4-BE49-F238E27FC236}">
                <a16:creationId xmlns:a16="http://schemas.microsoft.com/office/drawing/2014/main" id="{4DCCFDB4-0CEC-4742-8E14-72F9CFAA9E02}"/>
              </a:ext>
            </a:extLst>
          </p:cNvPr>
          <p:cNvSpPr/>
          <p:nvPr/>
        </p:nvSpPr>
        <p:spPr>
          <a:xfrm>
            <a:off x="7434470" y="1466849"/>
            <a:ext cx="4240695" cy="4479235"/>
          </a:xfrm>
          <a:prstGeom prst="verticalScroll">
            <a:avLst/>
          </a:prstGeom>
          <a:solidFill>
            <a:schemeClr val="accent3">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pt-BR" sz="3200" dirty="0"/>
              <a:t>Corpo;</a:t>
            </a:r>
          </a:p>
          <a:p>
            <a:pPr marL="285750" indent="-285750" algn="just">
              <a:buFont typeface="Arial" panose="020B0604020202020204" pitchFamily="34" charset="0"/>
              <a:buChar char="•"/>
            </a:pPr>
            <a:r>
              <a:rPr lang="pt-BR" sz="3200" dirty="0"/>
              <a:t>Extensão;</a:t>
            </a:r>
          </a:p>
          <a:p>
            <a:pPr marL="285750" indent="-285750" algn="just">
              <a:buFont typeface="Arial" panose="020B0604020202020204" pitchFamily="34" charset="0"/>
              <a:buChar char="•"/>
            </a:pPr>
            <a:r>
              <a:rPr lang="pt-BR" sz="3200" dirty="0"/>
              <a:t>Dimensão;</a:t>
            </a:r>
          </a:p>
          <a:p>
            <a:pPr marL="285750" indent="-285750" algn="just">
              <a:buFont typeface="Arial" panose="020B0604020202020204" pitchFamily="34" charset="0"/>
              <a:buChar char="•"/>
            </a:pPr>
            <a:r>
              <a:rPr lang="pt-BR" sz="3200" dirty="0"/>
              <a:t>Ocupa lugar no espaço;</a:t>
            </a:r>
          </a:p>
        </p:txBody>
      </p:sp>
    </p:spTree>
    <p:extLst>
      <p:ext uri="{BB962C8B-B14F-4D97-AF65-F5344CB8AC3E}">
        <p14:creationId xmlns:p14="http://schemas.microsoft.com/office/powerpoint/2010/main" val="289045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4373A7-11A4-4317-84B1-5E17AEC5F6BD}"/>
              </a:ext>
            </a:extLst>
          </p:cNvPr>
          <p:cNvSpPr>
            <a:spLocks noGrp="1"/>
          </p:cNvSpPr>
          <p:nvPr>
            <p:ph type="title"/>
          </p:nvPr>
        </p:nvSpPr>
        <p:spPr>
          <a:xfrm>
            <a:off x="913795" y="138885"/>
            <a:ext cx="10353762" cy="970450"/>
          </a:xfrm>
          <a:noFill/>
        </p:spPr>
        <p:style>
          <a:lnRef idx="0">
            <a:scrgbClr r="0" g="0" b="0"/>
          </a:lnRef>
          <a:fillRef idx="1002">
            <a:schemeClr val="dk2"/>
          </a:fillRef>
          <a:effectRef idx="0">
            <a:scrgbClr r="0" g="0" b="0"/>
          </a:effectRef>
          <a:fontRef idx="major"/>
        </p:style>
        <p:txBody>
          <a:bodyPr>
            <a:normAutofit fontScale="90000"/>
          </a:bodyPr>
          <a:lstStyle/>
          <a:p>
            <a:pPr algn="ctr"/>
            <a:r>
              <a:rPr lang="pt-BR" sz="6000" b="1" u="sng" dirty="0">
                <a:solidFill>
                  <a:srgbClr val="FF3300"/>
                </a:solidFill>
              </a:rPr>
              <a:t>O</a:t>
            </a:r>
            <a:r>
              <a:rPr lang="pt-BR" sz="6000" b="1" dirty="0">
                <a:solidFill>
                  <a:srgbClr val="FF3300"/>
                </a:solidFill>
              </a:rPr>
              <a:t> </a:t>
            </a:r>
            <a:r>
              <a:rPr lang="pt-BR" sz="6000" b="1" u="sng" dirty="0">
                <a:solidFill>
                  <a:srgbClr val="FF3300"/>
                </a:solidFill>
              </a:rPr>
              <a:t>Pensamento</a:t>
            </a:r>
            <a:r>
              <a:rPr lang="pt-BR" sz="6000" b="1" dirty="0">
                <a:solidFill>
                  <a:srgbClr val="FF3300"/>
                </a:solidFill>
              </a:rPr>
              <a:t> </a:t>
            </a:r>
            <a:r>
              <a:rPr lang="pt-BR" sz="6000" b="1" u="sng" dirty="0">
                <a:solidFill>
                  <a:srgbClr val="FF3300"/>
                </a:solidFill>
              </a:rPr>
              <a:t>Cartesiano</a:t>
            </a:r>
          </a:p>
        </p:txBody>
      </p:sp>
      <p:sp>
        <p:nvSpPr>
          <p:cNvPr id="3" name="Espaço Reservado para Conteúdo 2">
            <a:extLst>
              <a:ext uri="{FF2B5EF4-FFF2-40B4-BE49-F238E27FC236}">
                <a16:creationId xmlns:a16="http://schemas.microsoft.com/office/drawing/2014/main" id="{7A7906F7-5738-49C0-86E7-97929BD3AC3D}"/>
              </a:ext>
            </a:extLst>
          </p:cNvPr>
          <p:cNvSpPr>
            <a:spLocks noGrp="1"/>
          </p:cNvSpPr>
          <p:nvPr>
            <p:ph idx="1"/>
          </p:nvPr>
        </p:nvSpPr>
        <p:spPr>
          <a:xfrm>
            <a:off x="913795" y="1190847"/>
            <a:ext cx="10744874" cy="5528268"/>
          </a:xfrm>
          <a:ln>
            <a:solidFill>
              <a:schemeClr val="bg1"/>
            </a:solidFill>
          </a:ln>
        </p:spPr>
        <p:txBody>
          <a:bodyPr>
            <a:normAutofit fontScale="92500" lnSpcReduction="10000"/>
          </a:bodyPr>
          <a:lstStyle/>
          <a:p>
            <a:r>
              <a:rPr lang="pt-BR" sz="4000" dirty="0">
                <a:solidFill>
                  <a:srgbClr val="FFC000"/>
                </a:solidFill>
              </a:rPr>
              <a:t>Quebra do paradigma medieval;</a:t>
            </a:r>
          </a:p>
          <a:p>
            <a:r>
              <a:rPr lang="pt-BR" sz="4000" b="1" dirty="0">
                <a:solidFill>
                  <a:srgbClr val="FFC000"/>
                </a:solidFill>
              </a:rPr>
              <a:t>O Racionalismo cartesiano:</a:t>
            </a:r>
          </a:p>
          <a:p>
            <a:pPr lvl="1"/>
            <a:r>
              <a:rPr lang="pt-BR" sz="3600" dirty="0">
                <a:solidFill>
                  <a:schemeClr val="tx1"/>
                </a:solidFill>
              </a:rPr>
              <a:t>Inspiração platônica </a:t>
            </a:r>
            <a:r>
              <a:rPr lang="pt-BR" sz="3600" dirty="0">
                <a:solidFill>
                  <a:srgbClr val="FF0000"/>
                </a:solidFill>
              </a:rPr>
              <a:t>&gt;</a:t>
            </a:r>
            <a:r>
              <a:rPr lang="pt-BR" sz="3600" dirty="0">
                <a:solidFill>
                  <a:schemeClr val="tx1"/>
                </a:solidFill>
              </a:rPr>
              <a:t> que a aristotélica;</a:t>
            </a:r>
          </a:p>
          <a:p>
            <a:pPr lvl="1"/>
            <a:r>
              <a:rPr lang="pt-BR" sz="3600" dirty="0">
                <a:solidFill>
                  <a:schemeClr val="tx1"/>
                </a:solidFill>
              </a:rPr>
              <a:t>Busca pela verdade Indubitável;</a:t>
            </a:r>
          </a:p>
          <a:p>
            <a:pPr lvl="2"/>
            <a:r>
              <a:rPr lang="pt-BR" sz="3200" dirty="0">
                <a:solidFill>
                  <a:srgbClr val="00B0F0"/>
                </a:solidFill>
              </a:rPr>
              <a:t>Dúvida Hiperbólica </a:t>
            </a:r>
            <a:r>
              <a:rPr lang="pt-BR" sz="3200" dirty="0">
                <a:solidFill>
                  <a:srgbClr val="00B050"/>
                </a:solidFill>
              </a:rPr>
              <a:t>(metódica) </a:t>
            </a:r>
            <a:r>
              <a:rPr lang="pt-BR" sz="3200" dirty="0">
                <a:solidFill>
                  <a:srgbClr val="00B0F0"/>
                </a:solidFill>
              </a:rPr>
              <a:t>        Céticos;</a:t>
            </a:r>
          </a:p>
          <a:p>
            <a:pPr lvl="3"/>
            <a:r>
              <a:rPr lang="pt-BR" sz="2800" dirty="0">
                <a:solidFill>
                  <a:srgbClr val="92D050"/>
                </a:solidFill>
              </a:rPr>
              <a:t>“O Sonho”;</a:t>
            </a:r>
          </a:p>
          <a:p>
            <a:pPr lvl="3"/>
            <a:r>
              <a:rPr lang="pt-BR" sz="2800" dirty="0">
                <a:solidFill>
                  <a:srgbClr val="92D050"/>
                </a:solidFill>
              </a:rPr>
              <a:t>“Gênio maligno”;</a:t>
            </a:r>
          </a:p>
          <a:p>
            <a:pPr lvl="2"/>
            <a:r>
              <a:rPr lang="pt-BR" sz="3200" dirty="0">
                <a:solidFill>
                  <a:srgbClr val="00B0F0"/>
                </a:solidFill>
              </a:rPr>
              <a:t>“Penso, logo existo”;</a:t>
            </a:r>
          </a:p>
          <a:p>
            <a:pPr lvl="2"/>
            <a:r>
              <a:rPr lang="pt-BR" sz="3200" dirty="0">
                <a:solidFill>
                  <a:srgbClr val="00B0F0"/>
                </a:solidFill>
              </a:rPr>
              <a:t>Método cartesiano;</a:t>
            </a:r>
          </a:p>
          <a:p>
            <a:pPr lvl="2"/>
            <a:endParaRPr lang="pt-BR" dirty="0"/>
          </a:p>
        </p:txBody>
      </p:sp>
      <p:pic>
        <p:nvPicPr>
          <p:cNvPr id="5" name="Imagem 4">
            <a:extLst>
              <a:ext uri="{FF2B5EF4-FFF2-40B4-BE49-F238E27FC236}">
                <a16:creationId xmlns:a16="http://schemas.microsoft.com/office/drawing/2014/main" id="{8EF57D4C-1B95-4D99-9419-3C4F63A092FE}"/>
              </a:ext>
            </a:extLst>
          </p:cNvPr>
          <p:cNvPicPr>
            <a:picLocks noChangeAspect="1"/>
          </p:cNvPicPr>
          <p:nvPr/>
        </p:nvPicPr>
        <p:blipFill>
          <a:blip r:embed="rId2"/>
          <a:stretch>
            <a:fillRect/>
          </a:stretch>
        </p:blipFill>
        <p:spPr>
          <a:xfrm>
            <a:off x="6655800" y="4916952"/>
            <a:ext cx="4611757" cy="1500401"/>
          </a:xfrm>
          <a:prstGeom prst="rect">
            <a:avLst/>
          </a:prstGeom>
        </p:spPr>
      </p:pic>
      <p:sp>
        <p:nvSpPr>
          <p:cNvPr id="6" name="Diferente de 5">
            <a:extLst>
              <a:ext uri="{FF2B5EF4-FFF2-40B4-BE49-F238E27FC236}">
                <a16:creationId xmlns:a16="http://schemas.microsoft.com/office/drawing/2014/main" id="{4C8E29CC-CFDC-431D-9504-8427A0FA491A}"/>
              </a:ext>
            </a:extLst>
          </p:cNvPr>
          <p:cNvSpPr/>
          <p:nvPr/>
        </p:nvSpPr>
        <p:spPr>
          <a:xfrm>
            <a:off x="7341705" y="3861313"/>
            <a:ext cx="437322" cy="421917"/>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176918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086317-016B-460E-ABC2-D9184421A057}"/>
              </a:ext>
            </a:extLst>
          </p:cNvPr>
          <p:cNvSpPr>
            <a:spLocks noGrp="1"/>
          </p:cNvSpPr>
          <p:nvPr>
            <p:ph type="title"/>
          </p:nvPr>
        </p:nvSpPr>
        <p:spPr>
          <a:xfrm>
            <a:off x="913795" y="180424"/>
            <a:ext cx="10353762" cy="970450"/>
          </a:xfrm>
          <a:noFill/>
        </p:spPr>
        <p:style>
          <a:lnRef idx="0">
            <a:scrgbClr r="0" g="0" b="0"/>
          </a:lnRef>
          <a:fillRef idx="1002">
            <a:schemeClr val="dk2"/>
          </a:fillRef>
          <a:effectRef idx="0">
            <a:scrgbClr r="0" g="0" b="0"/>
          </a:effectRef>
          <a:fontRef idx="major"/>
        </p:style>
        <p:txBody>
          <a:bodyPr>
            <a:normAutofit/>
          </a:bodyPr>
          <a:lstStyle/>
          <a:p>
            <a:pPr algn="ctr"/>
            <a:r>
              <a:rPr lang="pt-BR" sz="5400" b="1" u="sng" dirty="0">
                <a:solidFill>
                  <a:srgbClr val="FF3300"/>
                </a:solidFill>
              </a:rPr>
              <a:t>MÉTODO</a:t>
            </a:r>
            <a:r>
              <a:rPr lang="pt-BR" sz="5400" b="1" dirty="0">
                <a:solidFill>
                  <a:srgbClr val="FF3300"/>
                </a:solidFill>
              </a:rPr>
              <a:t> </a:t>
            </a:r>
            <a:r>
              <a:rPr lang="pt-BR" sz="5400" b="1" u="sng" dirty="0">
                <a:solidFill>
                  <a:srgbClr val="FF3300"/>
                </a:solidFill>
              </a:rPr>
              <a:t>CARTESIANO</a:t>
            </a:r>
          </a:p>
        </p:txBody>
      </p:sp>
      <p:sp>
        <p:nvSpPr>
          <p:cNvPr id="3" name="Espaço Reservado para Conteúdo 2">
            <a:extLst>
              <a:ext uri="{FF2B5EF4-FFF2-40B4-BE49-F238E27FC236}">
                <a16:creationId xmlns:a16="http://schemas.microsoft.com/office/drawing/2014/main" id="{1F7C1F40-808D-4E40-94CC-057AD9F6308E}"/>
              </a:ext>
            </a:extLst>
          </p:cNvPr>
          <p:cNvSpPr>
            <a:spLocks noGrp="1"/>
          </p:cNvSpPr>
          <p:nvPr>
            <p:ph idx="1"/>
          </p:nvPr>
        </p:nvSpPr>
        <p:spPr/>
        <p:txBody>
          <a:bodyPr/>
          <a:lstStyle/>
          <a:p>
            <a:endParaRPr lang="pt-BR" dirty="0"/>
          </a:p>
        </p:txBody>
      </p:sp>
      <p:pic>
        <p:nvPicPr>
          <p:cNvPr id="4" name="Imagem 3" descr="as-4-regras.jpg">
            <a:extLst>
              <a:ext uri="{FF2B5EF4-FFF2-40B4-BE49-F238E27FC236}">
                <a16:creationId xmlns:a16="http://schemas.microsoft.com/office/drawing/2014/main" id="{E80A46BB-FBF4-4648-B9A5-04976D073A3F}"/>
              </a:ext>
            </a:extLst>
          </p:cNvPr>
          <p:cNvPicPr>
            <a:picLocks noChangeAspect="1"/>
          </p:cNvPicPr>
          <p:nvPr/>
        </p:nvPicPr>
        <p:blipFill>
          <a:blip r:embed="rId2"/>
          <a:stretch>
            <a:fillRect/>
          </a:stretch>
        </p:blipFill>
        <p:spPr>
          <a:xfrm>
            <a:off x="1505423" y="1297871"/>
            <a:ext cx="9170505" cy="4752055"/>
          </a:xfrm>
          <a:prstGeom prst="rect">
            <a:avLst/>
          </a:prstGeom>
        </p:spPr>
      </p:pic>
    </p:spTree>
    <p:extLst>
      <p:ext uri="{BB962C8B-B14F-4D97-AF65-F5344CB8AC3E}">
        <p14:creationId xmlns:p14="http://schemas.microsoft.com/office/powerpoint/2010/main" val="386578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2083DE-4C0E-4461-8985-E0A1F4CEC639}"/>
              </a:ext>
            </a:extLst>
          </p:cNvPr>
          <p:cNvSpPr>
            <a:spLocks noGrp="1"/>
          </p:cNvSpPr>
          <p:nvPr>
            <p:ph type="title"/>
          </p:nvPr>
        </p:nvSpPr>
        <p:spPr/>
        <p:txBody>
          <a:bodyPr/>
          <a:lstStyle/>
          <a:p>
            <a:endParaRPr lang="pt-BR"/>
          </a:p>
        </p:txBody>
      </p:sp>
      <p:pic>
        <p:nvPicPr>
          <p:cNvPr id="3074" name="Picture 2" descr="Ok PNG Transparent Images | PNG All">
            <a:extLst>
              <a:ext uri="{FF2B5EF4-FFF2-40B4-BE49-F238E27FC236}">
                <a16:creationId xmlns:a16="http://schemas.microsoft.com/office/drawing/2014/main" id="{418FF0C6-17A2-4544-BE1B-7DED6BB6E1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2552" y="389047"/>
            <a:ext cx="4573883" cy="585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10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913795" y="114284"/>
            <a:ext cx="10353762" cy="1465766"/>
          </a:xfrm>
        </p:spPr>
        <p:txBody>
          <a:bodyPr>
            <a:normAutofit fontScale="90000"/>
          </a:bodyPr>
          <a:lstStyle/>
          <a:p>
            <a:pPr algn="ctr"/>
            <a:r>
              <a:rPr lang="pt-BR" sz="6000" b="1" u="sng" dirty="0">
                <a:ln>
                  <a:solidFill>
                    <a:srgbClr val="FF0000"/>
                  </a:solidFill>
                </a:ln>
                <a:solidFill>
                  <a:srgbClr val="FFFF00"/>
                </a:solidFill>
                <a:effectLst>
                  <a:glow rad="228600">
                    <a:schemeClr val="accent5">
                      <a:satMod val="175000"/>
                      <a:alpha val="40000"/>
                    </a:schemeClr>
                  </a:glow>
                </a:effectLst>
              </a:rPr>
              <a:t>CORRENTES EPISTEMOLÓGICAS</a:t>
            </a:r>
          </a:p>
        </p:txBody>
      </p:sp>
      <p:sp>
        <p:nvSpPr>
          <p:cNvPr id="5" name="Espaço Reservado para Conteúdo 4"/>
          <p:cNvSpPr>
            <a:spLocks noGrp="1"/>
          </p:cNvSpPr>
          <p:nvPr>
            <p:ph sz="half" idx="1"/>
          </p:nvPr>
        </p:nvSpPr>
        <p:spPr>
          <a:xfrm>
            <a:off x="1220472" y="1706880"/>
            <a:ext cx="5078677" cy="5151120"/>
          </a:xfrm>
        </p:spPr>
        <p:txBody>
          <a:bodyPr/>
          <a:lstStyle/>
          <a:p>
            <a:r>
              <a:rPr lang="pt-BR" sz="2800" b="1" u="sng" dirty="0">
                <a:ln>
                  <a:solidFill>
                    <a:schemeClr val="tx1">
                      <a:lumMod val="95000"/>
                    </a:schemeClr>
                  </a:solidFill>
                </a:ln>
                <a:solidFill>
                  <a:schemeClr val="accent1">
                    <a:lumMod val="75000"/>
                  </a:schemeClr>
                </a:solidFill>
                <a:effectLst>
                  <a:glow rad="101600">
                    <a:srgbClr val="718412">
                      <a:alpha val="60000"/>
                    </a:srgbClr>
                  </a:glow>
                </a:effectLst>
              </a:rPr>
              <a:t>Racionalistas</a:t>
            </a:r>
            <a:r>
              <a:rPr lang="pt-BR" b="1" u="sng" dirty="0">
                <a:ln>
                  <a:solidFill>
                    <a:schemeClr val="tx1">
                      <a:lumMod val="95000"/>
                    </a:schemeClr>
                  </a:solidFill>
                </a:ln>
                <a:solidFill>
                  <a:schemeClr val="accent1">
                    <a:lumMod val="75000"/>
                  </a:schemeClr>
                </a:solidFill>
                <a:effectLst>
                  <a:glow rad="101600">
                    <a:srgbClr val="718412">
                      <a:alpha val="60000"/>
                    </a:srgbClr>
                  </a:glow>
                </a:effectLst>
              </a:rPr>
              <a:t>:</a:t>
            </a:r>
          </a:p>
        </p:txBody>
      </p:sp>
      <p:sp>
        <p:nvSpPr>
          <p:cNvPr id="6" name="Espaço Reservado para Conteúdo 5"/>
          <p:cNvSpPr>
            <a:spLocks noGrp="1"/>
          </p:cNvSpPr>
          <p:nvPr>
            <p:ph sz="half" idx="2"/>
          </p:nvPr>
        </p:nvSpPr>
        <p:spPr>
          <a:xfrm>
            <a:off x="6502296" y="1706880"/>
            <a:ext cx="5078677" cy="5151120"/>
          </a:xfrm>
          <a:ln>
            <a:noFill/>
          </a:ln>
          <a:effectLst>
            <a:glow rad="228600">
              <a:schemeClr val="accent1">
                <a:satMod val="175000"/>
                <a:alpha val="40000"/>
              </a:schemeClr>
            </a:glow>
            <a:outerShdw blurRad="25400" dir="17880000">
              <a:srgbClr val="000000">
                <a:alpha val="46000"/>
              </a:srgbClr>
            </a:outerShdw>
          </a:effectLst>
        </p:spPr>
        <p:txBody>
          <a:bodyPr>
            <a:normAutofit/>
          </a:bodyPr>
          <a:lstStyle/>
          <a:p>
            <a:r>
              <a:rPr lang="pt-BR" sz="2800" b="1" u="sng" dirty="0">
                <a:ln>
                  <a:solidFill>
                    <a:srgbClr val="C45900"/>
                  </a:solidFill>
                </a:ln>
                <a:solidFill>
                  <a:schemeClr val="bg1"/>
                </a:solidFill>
                <a:effectLst>
                  <a:glow rad="101600">
                    <a:srgbClr val="FF0000">
                      <a:alpha val="60000"/>
                    </a:srgbClr>
                  </a:glow>
                </a:effectLst>
              </a:rPr>
              <a:t>Empiristas:</a:t>
            </a:r>
          </a:p>
        </p:txBody>
      </p:sp>
      <p:pic>
        <p:nvPicPr>
          <p:cNvPr id="7" name="Imagem 6" descr="download.png"/>
          <p:cNvPicPr>
            <a:picLocks noChangeAspect="1"/>
          </p:cNvPicPr>
          <p:nvPr/>
        </p:nvPicPr>
        <p:blipFill>
          <a:blip r:embed="rId3"/>
          <a:stretch>
            <a:fillRect/>
          </a:stretch>
        </p:blipFill>
        <p:spPr>
          <a:xfrm>
            <a:off x="2381225" y="2214554"/>
            <a:ext cx="2047875" cy="2228850"/>
          </a:xfrm>
          <a:prstGeom prst="rect">
            <a:avLst/>
          </a:prstGeom>
        </p:spPr>
      </p:pic>
      <p:pic>
        <p:nvPicPr>
          <p:cNvPr id="8" name="Imagem 7" descr="platao.jpg"/>
          <p:cNvPicPr>
            <a:picLocks noChangeAspect="1"/>
          </p:cNvPicPr>
          <p:nvPr/>
        </p:nvPicPr>
        <p:blipFill>
          <a:blip r:embed="rId4"/>
          <a:stretch>
            <a:fillRect/>
          </a:stretch>
        </p:blipFill>
        <p:spPr>
          <a:xfrm>
            <a:off x="1238216" y="4500570"/>
            <a:ext cx="1518512" cy="2079616"/>
          </a:xfrm>
          <a:prstGeom prst="rect">
            <a:avLst/>
          </a:prstGeom>
        </p:spPr>
      </p:pic>
      <p:pic>
        <p:nvPicPr>
          <p:cNvPr id="10" name="Imagem 9" descr="download.jpg"/>
          <p:cNvPicPr>
            <a:picLocks noChangeAspect="1"/>
          </p:cNvPicPr>
          <p:nvPr/>
        </p:nvPicPr>
        <p:blipFill>
          <a:blip r:embed="rId5"/>
          <a:stretch>
            <a:fillRect/>
          </a:stretch>
        </p:blipFill>
        <p:spPr>
          <a:xfrm>
            <a:off x="8024826" y="2214555"/>
            <a:ext cx="1790700" cy="2543175"/>
          </a:xfrm>
          <a:prstGeom prst="rect">
            <a:avLst/>
          </a:prstGeom>
        </p:spPr>
      </p:pic>
      <p:pic>
        <p:nvPicPr>
          <p:cNvPr id="12" name="Imagem 11" descr="david-hume-caricature-gary-brown.jpg"/>
          <p:cNvPicPr>
            <a:picLocks noChangeAspect="1"/>
          </p:cNvPicPr>
          <p:nvPr/>
        </p:nvPicPr>
        <p:blipFill>
          <a:blip r:embed="rId6"/>
          <a:stretch>
            <a:fillRect/>
          </a:stretch>
        </p:blipFill>
        <p:spPr>
          <a:xfrm>
            <a:off x="9882214" y="4357695"/>
            <a:ext cx="1645346" cy="2253899"/>
          </a:xfrm>
          <a:prstGeom prst="rect">
            <a:avLst/>
          </a:prstGeom>
        </p:spPr>
      </p:pic>
      <p:pic>
        <p:nvPicPr>
          <p:cNvPr id="13" name="Imagem 12" descr="Aristóteles.jpg"/>
          <p:cNvPicPr>
            <a:picLocks noChangeAspect="1"/>
          </p:cNvPicPr>
          <p:nvPr/>
        </p:nvPicPr>
        <p:blipFill>
          <a:blip r:embed="rId7"/>
          <a:stretch>
            <a:fillRect/>
          </a:stretch>
        </p:blipFill>
        <p:spPr>
          <a:xfrm>
            <a:off x="6810381" y="4429132"/>
            <a:ext cx="1209673" cy="2118854"/>
          </a:xfrm>
          <a:prstGeom prst="rect">
            <a:avLst/>
          </a:prstGeom>
        </p:spPr>
      </p:pic>
      <p:pic>
        <p:nvPicPr>
          <p:cNvPr id="1026" name="Picture 2" descr="Leibniz' Manuskripte: Schönschrift war nicht seine Sache - Physik &amp; Mehr -  FAZ">
            <a:extLst>
              <a:ext uri="{FF2B5EF4-FFF2-40B4-BE49-F238E27FC236}">
                <a16:creationId xmlns:a16="http://schemas.microsoft.com/office/drawing/2014/main" id="{442DE21F-84D2-42E6-8082-65612877E5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9810" y="4570234"/>
            <a:ext cx="1977752" cy="1977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16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1A4E1-A7EB-4045-AF63-8483E27A3D56}"/>
              </a:ext>
            </a:extLst>
          </p:cNvPr>
          <p:cNvSpPr>
            <a:spLocks noGrp="1"/>
          </p:cNvSpPr>
          <p:nvPr>
            <p:ph type="title"/>
          </p:nvPr>
        </p:nvSpPr>
        <p:spPr/>
        <p:txBody>
          <a:bodyPr/>
          <a:lstStyle/>
          <a:p>
            <a:endParaRPr lang="pt-BR"/>
          </a:p>
        </p:txBody>
      </p:sp>
      <p:pic>
        <p:nvPicPr>
          <p:cNvPr id="4" name="Espaço Reservado para Conteúdo 3" descr="otica10.JPG">
            <a:extLst>
              <a:ext uri="{FF2B5EF4-FFF2-40B4-BE49-F238E27FC236}">
                <a16:creationId xmlns:a16="http://schemas.microsoft.com/office/drawing/2014/main" id="{DE80424A-9AE1-41F3-AF50-E3BDDE64773F}"/>
              </a:ext>
            </a:extLst>
          </p:cNvPr>
          <p:cNvPicPr>
            <a:picLocks noGrp="1" noChangeAspect="1"/>
          </p:cNvPicPr>
          <p:nvPr>
            <p:ph idx="1"/>
          </p:nvPr>
        </p:nvPicPr>
        <p:blipFill>
          <a:blip r:embed="rId2"/>
          <a:stretch>
            <a:fillRect/>
          </a:stretch>
        </p:blipFill>
        <p:spPr>
          <a:xfrm>
            <a:off x="254423" y="190241"/>
            <a:ext cx="11696572" cy="6488088"/>
          </a:xfrm>
          <a:prstGeom prst="rect">
            <a:avLst/>
          </a:prstGeom>
        </p:spPr>
      </p:pic>
    </p:spTree>
    <p:extLst>
      <p:ext uri="{BB962C8B-B14F-4D97-AF65-F5344CB8AC3E}">
        <p14:creationId xmlns:p14="http://schemas.microsoft.com/office/powerpoint/2010/main" val="349745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91A4E1-A7EB-4045-AF63-8483E27A3D56}"/>
              </a:ext>
            </a:extLst>
          </p:cNvPr>
          <p:cNvSpPr>
            <a:spLocks noGrp="1"/>
          </p:cNvSpPr>
          <p:nvPr>
            <p:ph type="title"/>
          </p:nvPr>
        </p:nvSpPr>
        <p:spPr/>
        <p:txBody>
          <a:bodyPr/>
          <a:lstStyle/>
          <a:p>
            <a:endParaRPr lang="pt-BR"/>
          </a:p>
        </p:txBody>
      </p:sp>
      <p:sp>
        <p:nvSpPr>
          <p:cNvPr id="5" name="Espaço Reservado para Conteúdo 4">
            <a:extLst>
              <a:ext uri="{FF2B5EF4-FFF2-40B4-BE49-F238E27FC236}">
                <a16:creationId xmlns:a16="http://schemas.microsoft.com/office/drawing/2014/main" id="{0A0D30A1-2FA8-FBD5-8699-51D3408A490B}"/>
              </a:ext>
            </a:extLst>
          </p:cNvPr>
          <p:cNvSpPr>
            <a:spLocks noGrp="1"/>
          </p:cNvSpPr>
          <p:nvPr>
            <p:ph idx="1"/>
          </p:nvPr>
        </p:nvSpPr>
        <p:spPr/>
        <p:txBody>
          <a:bodyPr/>
          <a:lstStyle/>
          <a:p>
            <a:endParaRPr lang="pt-BR"/>
          </a:p>
        </p:txBody>
      </p:sp>
      <p:pic>
        <p:nvPicPr>
          <p:cNvPr id="1026" name="Picture 2" descr="im">
            <a:extLst>
              <a:ext uri="{FF2B5EF4-FFF2-40B4-BE49-F238E27FC236}">
                <a16:creationId xmlns:a16="http://schemas.microsoft.com/office/drawing/2014/main" id="{25CB6F48-60A3-690E-083B-2EC3156297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35" y="121013"/>
            <a:ext cx="11754678" cy="662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61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ósia">
  <a:themeElements>
    <a:clrScheme name="Ardósia">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Ardó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ó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
  <TotalTime>1398</TotalTime>
  <Words>1064</Words>
  <Application>Microsoft Office PowerPoint</Application>
  <PresentationFormat>Widescreen</PresentationFormat>
  <Paragraphs>91</Paragraphs>
  <Slides>18</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18</vt:i4>
      </vt:variant>
    </vt:vector>
  </HeadingPairs>
  <TitlesOfParts>
    <vt:vector size="23" baseType="lpstr">
      <vt:lpstr>Algerian</vt:lpstr>
      <vt:lpstr>Arial</vt:lpstr>
      <vt:lpstr>Calisto MT</vt:lpstr>
      <vt:lpstr>Wingdings 2</vt:lpstr>
      <vt:lpstr>Ardósia</vt:lpstr>
      <vt:lpstr>FILOSOFIA</vt:lpstr>
      <vt:lpstr>Apresentação do PowerPoint</vt:lpstr>
      <vt:lpstr>Apresentação do PowerPoint</vt:lpstr>
      <vt:lpstr>O Pensamento Cartesiano</vt:lpstr>
      <vt:lpstr>MÉTODO CARTESIANO</vt:lpstr>
      <vt:lpstr>Apresentação do PowerPoint</vt:lpstr>
      <vt:lpstr>CORRENTES EPISTEMOLÓGICAS</vt:lpstr>
      <vt:lpstr>Apresentação do PowerPoint</vt:lpstr>
      <vt:lpstr>Apresentação do PowerPoint</vt:lpstr>
      <vt:lpstr>EPISTEMOLOGIA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Alexandre Zeni</dc:creator>
  <cp:lastModifiedBy>Zeni Zeni</cp:lastModifiedBy>
  <cp:revision>50</cp:revision>
  <dcterms:created xsi:type="dcterms:W3CDTF">2018-04-23T19:22:55Z</dcterms:created>
  <dcterms:modified xsi:type="dcterms:W3CDTF">2023-10-28T03:19:50Z</dcterms:modified>
</cp:coreProperties>
</file>