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86" r:id="rId5"/>
    <p:sldId id="263" r:id="rId6"/>
    <p:sldId id="264" r:id="rId7"/>
    <p:sldId id="260" r:id="rId8"/>
    <p:sldId id="261" r:id="rId9"/>
    <p:sldId id="262" r:id="rId10"/>
    <p:sldId id="265" r:id="rId11"/>
    <p:sldId id="269" r:id="rId12"/>
    <p:sldId id="266" r:id="rId13"/>
    <p:sldId id="270" r:id="rId14"/>
    <p:sldId id="271" r:id="rId15"/>
    <p:sldId id="273" r:id="rId16"/>
    <p:sldId id="287" r:id="rId17"/>
    <p:sldId id="275" r:id="rId18"/>
    <p:sldId id="272" r:id="rId19"/>
    <p:sldId id="276" r:id="rId20"/>
    <p:sldId id="288" r:id="rId21"/>
    <p:sldId id="279" r:id="rId22"/>
    <p:sldId id="285" r:id="rId23"/>
    <p:sldId id="281" r:id="rId24"/>
    <p:sldId id="278" r:id="rId25"/>
    <p:sldId id="280" r:id="rId26"/>
    <p:sldId id="282" r:id="rId27"/>
    <p:sldId id="283" r:id="rId28"/>
    <p:sldId id="284" r:id="rId29"/>
    <p:sldId id="27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0"/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DDB8E-8F4E-4476-A6C9-7F74B6469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pt-BR" sz="13800" dirty="0">
                <a:solidFill>
                  <a:schemeClr val="bg1"/>
                </a:solidFill>
                <a:latin typeface="Algerian" panose="04020705040A02060702" pitchFamily="82" charset="0"/>
              </a:rPr>
              <a:t>filosofia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238179-63C8-49CC-994E-BD71E61B9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noFill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Professor ALEXANDRE</a:t>
            </a:r>
          </a:p>
        </p:txBody>
      </p:sp>
    </p:spTree>
    <p:extLst>
      <p:ext uri="{BB962C8B-B14F-4D97-AF65-F5344CB8AC3E}">
        <p14:creationId xmlns:p14="http://schemas.microsoft.com/office/powerpoint/2010/main" val="673283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0AC6BA-3E49-4E0D-AAB2-300DFA1F5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4FF8E2A8-845D-43E4-B3EF-EE7AB4724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335" y="2018923"/>
            <a:ext cx="4490760" cy="3134550"/>
          </a:xfrm>
        </p:spPr>
      </p:pic>
      <p:pic>
        <p:nvPicPr>
          <p:cNvPr id="4" name="Espaço Reservado para Conteúdo 3" descr="friedrich-nietzsche-35-tp-18-638.jpg">
            <a:extLst>
              <a:ext uri="{FF2B5EF4-FFF2-40B4-BE49-F238E27FC236}">
                <a16:creationId xmlns:a16="http://schemas.microsoft.com/office/drawing/2014/main" id="{41537209-9C30-48EA-9CF8-358731109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396" y="245166"/>
            <a:ext cx="5186015" cy="388951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9D57DB7-0594-46D5-98AB-339D47407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396" y="3781873"/>
            <a:ext cx="1731264" cy="2743200"/>
          </a:xfrm>
          <a:prstGeom prst="rect">
            <a:avLst/>
          </a:prstGeom>
        </p:spPr>
      </p:pic>
      <p:sp>
        <p:nvSpPr>
          <p:cNvPr id="3" name="Rolagem: Vertical 2">
            <a:extLst>
              <a:ext uri="{FF2B5EF4-FFF2-40B4-BE49-F238E27FC236}">
                <a16:creationId xmlns:a16="http://schemas.microsoft.com/office/drawing/2014/main" id="{6F722DCD-613C-9960-F9D5-8D40F69DE3AE}"/>
              </a:ext>
            </a:extLst>
          </p:cNvPr>
          <p:cNvSpPr/>
          <p:nvPr/>
        </p:nvSpPr>
        <p:spPr>
          <a:xfrm>
            <a:off x="8088923" y="4318782"/>
            <a:ext cx="3756074" cy="229405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Fim da estrutura religiosa do pensamento.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Bem </a:t>
            </a:r>
            <a:r>
              <a:rPr lang="pt-BR" sz="2400" dirty="0">
                <a:solidFill>
                  <a:srgbClr val="FF0000"/>
                </a:solidFill>
              </a:rPr>
              <a:t>x</a:t>
            </a:r>
            <a:r>
              <a:rPr lang="pt-BR" sz="2400" dirty="0"/>
              <a:t> Mal</a:t>
            </a:r>
          </a:p>
        </p:txBody>
      </p:sp>
    </p:spTree>
    <p:extLst>
      <p:ext uri="{BB962C8B-B14F-4D97-AF65-F5344CB8AC3E}">
        <p14:creationId xmlns:p14="http://schemas.microsoft.com/office/powerpoint/2010/main" val="3943958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ciencia-e-vida-1-anoceep-4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5" name="Imagem 4" descr="nietzsc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72008"/>
            <a:ext cx="3047989" cy="2285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49C84E-5D16-4CD8-AB86-AE4921193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55422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pt-BR" sz="6000" u="sng" dirty="0">
                <a:solidFill>
                  <a:srgbClr val="FF3300"/>
                </a:solidFill>
                <a:latin typeface="Algerian" panose="04020705040A02060702" pitchFamily="82" charset="0"/>
              </a:rPr>
              <a:t>VONTADE</a:t>
            </a:r>
            <a:r>
              <a:rPr lang="pt-BR" sz="6000" dirty="0">
                <a:solidFill>
                  <a:srgbClr val="FF3300"/>
                </a:solidFill>
                <a:latin typeface="Algerian" panose="04020705040A02060702" pitchFamily="82" charset="0"/>
              </a:rPr>
              <a:t> </a:t>
            </a:r>
            <a:r>
              <a:rPr lang="pt-BR" sz="6000" u="sng" dirty="0">
                <a:solidFill>
                  <a:srgbClr val="FF3300"/>
                </a:solidFill>
                <a:latin typeface="Algerian" panose="04020705040A02060702" pitchFamily="82" charset="0"/>
              </a:rPr>
              <a:t>DE</a:t>
            </a:r>
            <a:r>
              <a:rPr lang="pt-BR" sz="6000" dirty="0">
                <a:solidFill>
                  <a:srgbClr val="FF3300"/>
                </a:solidFill>
                <a:latin typeface="Algerian" panose="04020705040A02060702" pitchFamily="82" charset="0"/>
              </a:rPr>
              <a:t> </a:t>
            </a:r>
            <a:r>
              <a:rPr lang="pt-BR" sz="6000" u="sng" dirty="0">
                <a:solidFill>
                  <a:srgbClr val="FF3300"/>
                </a:solidFill>
                <a:latin typeface="Algerian" panose="04020705040A02060702" pitchFamily="82" charset="0"/>
              </a:rPr>
              <a:t>POTÊNCIA</a:t>
            </a:r>
            <a:r>
              <a:rPr lang="pt-BR" sz="6000" dirty="0">
                <a:solidFill>
                  <a:srgbClr val="FF3300"/>
                </a:solidFill>
                <a:latin typeface="Algerian" panose="04020705040A02060702" pitchFamily="82" charset="0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AEC2FE-7652-40D4-AFDA-7C79606F3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70" y="1719258"/>
            <a:ext cx="11211339" cy="5138741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Comic Sans MS" panose="030F0702030302020204" pitchFamily="66" charset="0"/>
              </a:rPr>
              <a:t>De onde vem a Vontade de Potência?</a:t>
            </a:r>
          </a:p>
          <a:p>
            <a:pPr lvl="1"/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Da Vontade de Potência!</a:t>
            </a:r>
          </a:p>
        </p:txBody>
      </p:sp>
      <p:pic>
        <p:nvPicPr>
          <p:cNvPr id="4" name="Imagem 3" descr="freiada.jpg">
            <a:extLst>
              <a:ext uri="{FF2B5EF4-FFF2-40B4-BE49-F238E27FC236}">
                <a16:creationId xmlns:a16="http://schemas.microsoft.com/office/drawing/2014/main" id="{6B56DAD5-8C55-4DA1-B023-8C0D55B75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966" y="2761154"/>
            <a:ext cx="3269489" cy="3236794"/>
          </a:xfrm>
          <a:prstGeom prst="rect">
            <a:avLst/>
          </a:prstGeom>
        </p:spPr>
      </p:pic>
      <p:pic>
        <p:nvPicPr>
          <p:cNvPr id="5" name="Imagem 4" descr="Kamehameha_vs_Galick_Gun.jpg">
            <a:extLst>
              <a:ext uri="{FF2B5EF4-FFF2-40B4-BE49-F238E27FC236}">
                <a16:creationId xmlns:a16="http://schemas.microsoft.com/office/drawing/2014/main" id="{55BF2DEE-B605-4406-8C1B-D2C9DC405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411" y="2441501"/>
            <a:ext cx="3810000" cy="4071942"/>
          </a:xfrm>
          <a:prstGeom prst="rect">
            <a:avLst/>
          </a:prstGeom>
        </p:spPr>
      </p:pic>
      <p:pic>
        <p:nvPicPr>
          <p:cNvPr id="6" name="Imagem 5" descr="651283_Ampliada.jpg">
            <a:extLst>
              <a:ext uri="{FF2B5EF4-FFF2-40B4-BE49-F238E27FC236}">
                <a16:creationId xmlns:a16="http://schemas.microsoft.com/office/drawing/2014/main" id="{E2A22A76-FF62-49AB-9191-8B8A00869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607" y="3723859"/>
            <a:ext cx="1950946" cy="29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5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4FBBEE-61D0-4B04-B5A6-B22F076C5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0484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pt-BR" sz="5400" u="sng" dirty="0">
                <a:solidFill>
                  <a:srgbClr val="FF3300"/>
                </a:solidFill>
                <a:latin typeface="Algerian" panose="04020705040A02060702" pitchFamily="82" charset="0"/>
              </a:rPr>
              <a:t>VONTADE</a:t>
            </a:r>
            <a:r>
              <a:rPr lang="pt-BR" sz="5400" dirty="0">
                <a:solidFill>
                  <a:srgbClr val="FF3300"/>
                </a:solidFill>
                <a:latin typeface="Algerian" panose="04020705040A02060702" pitchFamily="82" charset="0"/>
              </a:rPr>
              <a:t> </a:t>
            </a:r>
            <a:r>
              <a:rPr lang="pt-BR" sz="5400" u="sng" dirty="0">
                <a:solidFill>
                  <a:srgbClr val="FF3300"/>
                </a:solidFill>
                <a:latin typeface="Algerian" panose="04020705040A02060702" pitchFamily="82" charset="0"/>
              </a:rPr>
              <a:t>DE</a:t>
            </a:r>
            <a:r>
              <a:rPr lang="pt-BR" sz="5400" dirty="0">
                <a:solidFill>
                  <a:srgbClr val="FF3300"/>
                </a:solidFill>
                <a:latin typeface="Algerian" panose="04020705040A02060702" pitchFamily="82" charset="0"/>
              </a:rPr>
              <a:t> </a:t>
            </a:r>
            <a:r>
              <a:rPr lang="pt-BR" sz="5400" u="sng" dirty="0">
                <a:solidFill>
                  <a:srgbClr val="FF3300"/>
                </a:solidFill>
                <a:latin typeface="Algerian" panose="04020705040A02060702" pitchFamily="82" charset="0"/>
              </a:rPr>
              <a:t>POTÊNCIA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C76769-63A1-43AD-86DA-FEA50FD47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76" y="1722782"/>
            <a:ext cx="11281048" cy="4823791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pt-BR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Força/Seres </a:t>
            </a:r>
            <a:r>
              <a:rPr lang="pt-BR" sz="32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Ativos</a:t>
            </a:r>
            <a:r>
              <a:rPr lang="pt-BR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: </a:t>
            </a:r>
            <a:r>
              <a:rPr lang="pt-BR" sz="3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Fortes</a:t>
            </a:r>
          </a:p>
          <a:p>
            <a:pPr lvl="1"/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Sem limitações morais;</a:t>
            </a:r>
          </a:p>
          <a:p>
            <a:pPr lvl="1"/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Sempre querer/Ter/Conquistar/Vencer...</a:t>
            </a:r>
          </a:p>
          <a:p>
            <a:pPr lvl="1"/>
            <a:endParaRPr lang="pt-BR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Força/Seres </a:t>
            </a:r>
            <a:r>
              <a:rPr lang="pt-BR" sz="32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Reativos</a:t>
            </a:r>
            <a:r>
              <a:rPr lang="pt-BR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: </a:t>
            </a:r>
            <a:r>
              <a:rPr lang="pt-BR" sz="3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Fracos</a:t>
            </a:r>
          </a:p>
          <a:p>
            <a:pPr lvl="1"/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Frear – Reagir a vontade de potência;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8C2808-65F9-4BA8-B2C4-CFCC83A29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750" y="2042457"/>
            <a:ext cx="3955774" cy="395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80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BF7451-B50B-4CD7-B823-2F9DE8610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87611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pt-BR" sz="5400" u="sng" dirty="0">
                <a:solidFill>
                  <a:schemeClr val="accent5"/>
                </a:solidFill>
                <a:latin typeface="Algerian" panose="04020705040A02060702" pitchFamily="82" charset="0"/>
              </a:rPr>
              <a:t>Vontade</a:t>
            </a:r>
            <a:r>
              <a:rPr lang="pt-BR" sz="5400" dirty="0">
                <a:solidFill>
                  <a:schemeClr val="accent5"/>
                </a:solidFill>
                <a:latin typeface="Algerian" panose="04020705040A02060702" pitchFamily="82" charset="0"/>
              </a:rPr>
              <a:t> </a:t>
            </a:r>
            <a:r>
              <a:rPr lang="pt-BR" sz="5400" u="sng" dirty="0">
                <a:solidFill>
                  <a:schemeClr val="accent5"/>
                </a:solidFill>
                <a:latin typeface="Algerian" panose="04020705040A02060702" pitchFamily="82" charset="0"/>
              </a:rPr>
              <a:t>de</a:t>
            </a:r>
            <a:r>
              <a:rPr lang="pt-BR" sz="5400" dirty="0">
                <a:solidFill>
                  <a:schemeClr val="accent5"/>
                </a:solidFill>
                <a:latin typeface="Algerian" panose="04020705040A02060702" pitchFamily="82" charset="0"/>
              </a:rPr>
              <a:t> </a:t>
            </a:r>
            <a:r>
              <a:rPr lang="pt-BR" sz="5400" u="sng" dirty="0">
                <a:solidFill>
                  <a:schemeClr val="accent5"/>
                </a:solidFill>
                <a:latin typeface="Algerian" panose="04020705040A02060702" pitchFamily="82" charset="0"/>
              </a:rPr>
              <a:t>potência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6CD141-C063-44B4-9DA5-D8A48023B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1666181"/>
            <a:ext cx="11582399" cy="500420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O artista:</a:t>
            </a:r>
          </a:p>
          <a:p>
            <a:pPr lvl="1"/>
            <a:r>
              <a:rPr lang="pt-BR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Vivencia a Vontade de potência;</a:t>
            </a:r>
          </a:p>
          <a:p>
            <a:endParaRPr lang="pt-BR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Quem é o artista para </a:t>
            </a:r>
            <a:r>
              <a:rPr lang="pt-BR" sz="3600" b="1" dirty="0">
                <a:solidFill>
                  <a:schemeClr val="bg1"/>
                </a:solidFill>
              </a:rPr>
              <a:t>Nietzsche?</a:t>
            </a:r>
          </a:p>
          <a:p>
            <a:pPr lvl="1"/>
            <a:r>
              <a:rPr lang="pt-BR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Toda manifestação humana, movida por uma força ativa;</a:t>
            </a:r>
          </a:p>
        </p:txBody>
      </p:sp>
      <p:pic>
        <p:nvPicPr>
          <p:cNvPr id="4" name="Imagem 3" descr="friedrich-nietzsche-1129.jpg">
            <a:extLst>
              <a:ext uri="{FF2B5EF4-FFF2-40B4-BE49-F238E27FC236}">
                <a16:creationId xmlns:a16="http://schemas.microsoft.com/office/drawing/2014/main" id="{6F404EF7-4EF8-4A0F-A9AD-17A890A2A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3931" y="1666181"/>
            <a:ext cx="2553025" cy="25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42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6-nietzsche-e-a-virada-linguistica-8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BFDB709-066D-4257-BC8F-9298C96D9F56}"/>
              </a:ext>
            </a:extLst>
          </p:cNvPr>
          <p:cNvSpPr/>
          <p:nvPr/>
        </p:nvSpPr>
        <p:spPr>
          <a:xfrm>
            <a:off x="7686261" y="781878"/>
            <a:ext cx="4320207" cy="67586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TRANSVALORAÇÃO</a:t>
            </a:r>
          </a:p>
        </p:txBody>
      </p:sp>
      <p:pic>
        <p:nvPicPr>
          <p:cNvPr id="1026" name="Picture 2" descr="O HUMANO – CORDA ESTENDIDA SOBRE O ABISMO? – REFLEXÃO 1 | G.E.I.FEN.: GRUPO  DE ESTUDOS INTEGRADOS EM FENOMENOLOGIA">
            <a:extLst>
              <a:ext uri="{FF2B5EF4-FFF2-40B4-BE49-F238E27FC236}">
                <a16:creationId xmlns:a16="http://schemas.microsoft.com/office/drawing/2014/main" id="{299B795D-9EDD-8C12-1987-BFB26F520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4187686"/>
            <a:ext cx="3628432" cy="267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8E1DCE-6E05-4D3F-8ACF-0F9E22A0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20953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11500" u="sng" dirty="0">
                <a:solidFill>
                  <a:srgbClr val="FF3300"/>
                </a:solidFill>
                <a:latin typeface="Algerian" panose="04020705040A02060702" pitchFamily="82" charset="0"/>
              </a:rPr>
              <a:t>Amor</a:t>
            </a:r>
            <a:r>
              <a:rPr lang="pt-BR" sz="11500" dirty="0">
                <a:solidFill>
                  <a:srgbClr val="FF3300"/>
                </a:solidFill>
                <a:latin typeface="Algerian" panose="04020705040A02060702" pitchFamily="82" charset="0"/>
              </a:rPr>
              <a:t> </a:t>
            </a:r>
            <a:r>
              <a:rPr lang="pt-BR" sz="11500" u="sng" dirty="0" err="1">
                <a:solidFill>
                  <a:srgbClr val="FF3300"/>
                </a:solidFill>
                <a:latin typeface="Algerian" panose="04020705040A02060702" pitchFamily="82" charset="0"/>
              </a:rPr>
              <a:t>fati</a:t>
            </a:r>
            <a:endParaRPr lang="pt-BR" sz="11500" u="sng" dirty="0">
              <a:solidFill>
                <a:srgbClr val="FF3300"/>
              </a:solidFill>
              <a:latin typeface="Algerian" panose="04020705040A02060702" pitchFamily="82" charset="0"/>
            </a:endParaRPr>
          </a:p>
        </p:txBody>
      </p:sp>
      <p:pic>
        <p:nvPicPr>
          <p:cNvPr id="3074" name="Picture 2" descr="O Amor Fati no mundo atual">
            <a:extLst>
              <a:ext uri="{FF2B5EF4-FFF2-40B4-BE49-F238E27FC236}">
                <a16:creationId xmlns:a16="http://schemas.microsoft.com/office/drawing/2014/main" id="{187BA42F-D630-4C50-A097-F7309AC9C5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318" y="1945180"/>
            <a:ext cx="9347222" cy="469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lagem: Horizontal 4">
            <a:extLst>
              <a:ext uri="{FF2B5EF4-FFF2-40B4-BE49-F238E27FC236}">
                <a16:creationId xmlns:a16="http://schemas.microsoft.com/office/drawing/2014/main" id="{4BFA87FC-E83F-4AE3-89CF-2C78578C3326}"/>
              </a:ext>
            </a:extLst>
          </p:cNvPr>
          <p:cNvSpPr/>
          <p:nvPr/>
        </p:nvSpPr>
        <p:spPr>
          <a:xfrm>
            <a:off x="4505739" y="4611757"/>
            <a:ext cx="2849218" cy="2025289"/>
          </a:xfrm>
          <a:prstGeom prst="horizontalScrol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Amar a vida como ela é.</a:t>
            </a:r>
          </a:p>
        </p:txBody>
      </p:sp>
    </p:spTree>
    <p:extLst>
      <p:ext uri="{BB962C8B-B14F-4D97-AF65-F5344CB8AC3E}">
        <p14:creationId xmlns:p14="http://schemas.microsoft.com/office/powerpoint/2010/main" val="1217670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hq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F8C052-61D1-45D3-B820-6EF35543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CDC092-7739-4251-BF3D-C696C0F07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"Se em tudo o que você quer fazer começar a se perguntar: 'será que quero mesmo fazê-lo um número infinito de vezes?', isso será para você o centro de </a:t>
            </a:r>
            <a:r>
              <a:rPr lang="pt-BR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gravidade</a:t>
            </a:r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 mais sólido. Minha doutrina ensina: viva de tal maneira que deva desejar reviver”.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7811350-0322-4CC1-AA60-CAD21F1AD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974" y="4624549"/>
            <a:ext cx="4034873" cy="189876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FE77947-BAC2-4B0C-A9A7-45362002F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310" y="163513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53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0FBCCD-127A-4859-9B59-A0B5CC760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E089F02-ED23-48E0-BFFF-3058DC211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3313"/>
            <a:ext cx="12192001" cy="6887818"/>
          </a:xfrm>
        </p:spPr>
      </p:pic>
    </p:spTree>
    <p:extLst>
      <p:ext uri="{BB962C8B-B14F-4D97-AF65-F5344CB8AC3E}">
        <p14:creationId xmlns:p14="http://schemas.microsoft.com/office/powerpoint/2010/main" val="2772232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D2EF27-4D0F-40E6-B799-CEF5CB2FE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FDE9F93-FE6F-48C6-84F3-EB186A29D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E7B22F7-6AE0-49A7-A8C9-22611847C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597" y="1291543"/>
            <a:ext cx="2686416" cy="403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50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F93CB1-2019-4C4B-A2A0-514E02DC9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81197"/>
            <a:ext cx="9905998" cy="1183777"/>
          </a:xfrm>
        </p:spPr>
        <p:txBody>
          <a:bodyPr>
            <a:normAutofit/>
          </a:bodyPr>
          <a:lstStyle/>
          <a:p>
            <a:pPr algn="ctr"/>
            <a:r>
              <a:rPr lang="pt-BR" sz="6600" u="sng" dirty="0">
                <a:solidFill>
                  <a:srgbClr val="FF3300"/>
                </a:solidFill>
                <a:latin typeface="Algerian" panose="04020705040A02060702" pitchFamily="82" charset="0"/>
              </a:rPr>
              <a:t>PRINCIPAIS</a:t>
            </a:r>
            <a:r>
              <a:rPr lang="pt-BR" sz="6600" dirty="0">
                <a:solidFill>
                  <a:srgbClr val="FF3300"/>
                </a:solidFill>
                <a:latin typeface="Algerian" panose="04020705040A02060702" pitchFamily="82" charset="0"/>
              </a:rPr>
              <a:t> </a:t>
            </a:r>
            <a:r>
              <a:rPr lang="pt-BR" sz="6600" u="sng" dirty="0">
                <a:solidFill>
                  <a:srgbClr val="FF3300"/>
                </a:solidFill>
                <a:latin typeface="Algerian" panose="04020705040A02060702" pitchFamily="82" charset="0"/>
              </a:rPr>
              <a:t>CONCEITOS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A32E9F-E7D4-4A6C-9FF5-075F98E52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10748"/>
            <a:ext cx="11582400" cy="506233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pt-BR" sz="3600" dirty="0">
                <a:solidFill>
                  <a:schemeClr val="bg1"/>
                </a:solidFill>
              </a:rPr>
              <a:t>Niilismo;</a:t>
            </a:r>
          </a:p>
          <a:p>
            <a:r>
              <a:rPr lang="pt-BR" sz="3600" dirty="0">
                <a:solidFill>
                  <a:schemeClr val="bg1"/>
                </a:solidFill>
              </a:rPr>
              <a:t>A Morte de Deus;</a:t>
            </a:r>
          </a:p>
          <a:p>
            <a:r>
              <a:rPr lang="pt-BR" sz="3600" dirty="0">
                <a:solidFill>
                  <a:schemeClr val="bg1"/>
                </a:solidFill>
              </a:rPr>
              <a:t>Amor </a:t>
            </a:r>
            <a:r>
              <a:rPr lang="pt-BR" sz="3600" dirty="0" err="1">
                <a:solidFill>
                  <a:schemeClr val="bg1"/>
                </a:solidFill>
              </a:rPr>
              <a:t>Fati</a:t>
            </a:r>
            <a:r>
              <a:rPr lang="pt-BR" sz="3600" dirty="0">
                <a:solidFill>
                  <a:schemeClr val="bg1"/>
                </a:solidFill>
              </a:rPr>
              <a:t>;</a:t>
            </a:r>
          </a:p>
          <a:p>
            <a:r>
              <a:rPr lang="pt-BR" sz="3600" dirty="0">
                <a:solidFill>
                  <a:schemeClr val="bg1"/>
                </a:solidFill>
              </a:rPr>
              <a:t> Vontade de Potência;</a:t>
            </a:r>
          </a:p>
          <a:p>
            <a:r>
              <a:rPr lang="pt-BR" sz="3600" dirty="0">
                <a:solidFill>
                  <a:schemeClr val="bg1"/>
                </a:solidFill>
              </a:rPr>
              <a:t>“Super-Homem”;</a:t>
            </a:r>
          </a:p>
          <a:p>
            <a:r>
              <a:rPr lang="pt-BR" sz="3600" dirty="0">
                <a:solidFill>
                  <a:schemeClr val="bg1"/>
                </a:solidFill>
              </a:rPr>
              <a:t>Eterno retorno;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26" name="Picture 2" descr="Friedrich Nietzsche (GIF) | Friedrich nietzsche, Nietzsche, Beyond good and  evil">
            <a:extLst>
              <a:ext uri="{FF2B5EF4-FFF2-40B4-BE49-F238E27FC236}">
                <a16:creationId xmlns:a16="http://schemas.microsoft.com/office/drawing/2014/main" id="{F43278EE-B0D9-42CA-8177-89DA4E4725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794" y="1772788"/>
            <a:ext cx="3401986" cy="453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822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6E8C3-562F-4852-A7B7-7A56199F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Ok PNG Transparent Images | PNG All">
            <a:extLst>
              <a:ext uri="{FF2B5EF4-FFF2-40B4-BE49-F238E27FC236}">
                <a16:creationId xmlns:a16="http://schemas.microsoft.com/office/drawing/2014/main" id="{94E5FA82-3F03-424C-91B8-F676208E93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287" y="734279"/>
            <a:ext cx="3885426" cy="497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570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9E7B7D-54F2-47EA-B423-9DA53BB8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(Enem)  Vi os homens sumirem-se numa grande tristeza. Os melhores cansaram-se das suas obras. Proclamou-se uma doutrina e com ela circulou uma crença: Tudo é oco, tudo é igual, tudo passou! O nosso trabalho foi inútil; o nosso vinho tornou-se veneno; o mau olhado amareleceu-nos os campos e os corações. Secamos de todo, e se caísse fogo em cima de nós, as nossas cinzas voariam em pó. Sim; cansamos o próprio fogo. Todas as fontes secaram para nós, e o mar retirou-se. Todos os solos se querem abrir, mas os abismos não nos querem tragar!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NIETZSCHE. F. Assim falou Zaratustra. Rio de Janeiro: Ediouro,1977.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O texto exprime uma construção alegórica, que traduz um entendimento da doutrina niilista, uma vez que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a) reforça a liberdade do cidadão.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b) desvela os valores do cotidiano.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c) exorta as relações de produção.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d) destaca a decadência da cultura.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e) amplifica o sentimento de ansiedade.    </a:t>
            </a: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75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9E7B7D-54F2-47EA-B423-9DA53BB8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>
                <a:solidFill>
                  <a:schemeClr val="bg1"/>
                </a:solidFill>
              </a:rPr>
              <a:t>(Enem)  </a:t>
            </a:r>
            <a:r>
              <a:rPr lang="pt-BR" dirty="0">
                <a:solidFill>
                  <a:schemeClr val="bg1"/>
                </a:solidFill>
              </a:rPr>
              <a:t>Eis o ensinamento de minha doutrina: “Viva de forma a ter de desejar reviver – é o dever –, pois, em todo caso, você reviverá! Aquele que ama antes de tudo se submeter, obedecer e seguir, que obedeça! Mas que saiba para o que dirige sua preferência, e não recue diante de nenhum meio! É a eternidade que está em jogo!”.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NIETZSCHE apud FERRY, L. Aprender a viver: filosofia para os novos tempos. Rio de Janeiro: Objetiva, 2010 (adaptado).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O trecho contém uma formulação da doutrina nietzscheana do eterno retorno, que apresenta critérios radicais de avaliação da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a) qualidade de nossa existência pessoal e coletiva.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b) conveniência do cuidado da saúde física e espiritual.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c) legitimidade da doutrina pagã da transmigração da alma.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d) veracidade do postulado cosmológico da perenidade do mundo.   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e) validade de padrões habituais de ação humana ao longo da história.</a:t>
            </a:r>
          </a:p>
        </p:txBody>
      </p:sp>
    </p:spTree>
    <p:extLst>
      <p:ext uri="{BB962C8B-B14F-4D97-AF65-F5344CB8AC3E}">
        <p14:creationId xmlns:p14="http://schemas.microsoft.com/office/powerpoint/2010/main" val="4281336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9E7B7D-54F2-47EA-B423-9DA53BB8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800" dirty="0">
                <a:solidFill>
                  <a:schemeClr val="bg1"/>
                </a:solidFill>
              </a:rPr>
              <a:t>Leia a descrição dos dois conjuntos de valores morais do filósofo Friedrich Nietzsche (1844-1900).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800" dirty="0">
                <a:solidFill>
                  <a:schemeClr val="bg1"/>
                </a:solidFill>
              </a:rPr>
              <a:t> Uma moral é caracterizada por valorizar a saúde, a vida e não acreditar em qualquer valoração no além da vida ou ideal ascético. A outra moral tem como principal característica a valoração da bondade e da virtude.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800" dirty="0">
                <a:solidFill>
                  <a:schemeClr val="bg1"/>
                </a:solidFill>
              </a:rPr>
              <a:t>Assinale a alternativa que apresenta os conceitos que são definidos por esses dois conjuntos de valores morais.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800" dirty="0">
                <a:solidFill>
                  <a:schemeClr val="bg1"/>
                </a:solidFill>
              </a:rPr>
              <a:t>a) Moral dos padres e moral protestante.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800" dirty="0">
                <a:solidFill>
                  <a:schemeClr val="bg1"/>
                </a:solidFill>
              </a:rPr>
              <a:t>b) Moral do senhor e moral dos nobres.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800" dirty="0">
                <a:solidFill>
                  <a:schemeClr val="bg1"/>
                </a:solidFill>
              </a:rPr>
              <a:t>c) Moral dos escravos e moral religiosa.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800" dirty="0">
                <a:solidFill>
                  <a:schemeClr val="bg1"/>
                </a:solidFill>
              </a:rPr>
              <a:t>d) Moral dos nobres e moral do escravo.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800" dirty="0">
                <a:solidFill>
                  <a:schemeClr val="bg1"/>
                </a:solidFill>
              </a:rPr>
              <a:t>e) Moral dos pobre e moral dos submissos.    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81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9E7B7D-54F2-47EA-B423-9DA53BB8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Leia com atenção a passagem a seguir que expõe parte da crítica feita por Friedrich Nietzsche ao edifício moral construído no ocidente: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"Mas que quer ainda você com ideais mais nobres! Sujeitemo-nos aos fatos: o povo venceu – ou 'os escravos', ou 'a plebe', ou 'o rebanho', ou como quiser chamá-lo se isto aconteceu graças aos judeus, muito bem! Jamais um povo teve missão maior na história universal. 'Os senhores' foram abolidos; a moral do homem comum venceu. A 'redenção' do gênero humano (do jugo dos 'senhores') está bem encaminhada; tudo se judaíza, cristianiza, </a:t>
            </a:r>
            <a:r>
              <a:rPr lang="pt-BR" dirty="0" err="1">
                <a:solidFill>
                  <a:schemeClr val="bg1"/>
                </a:solidFill>
              </a:rPr>
              <a:t>plebeíza</a:t>
            </a:r>
            <a:r>
              <a:rPr lang="pt-BR" dirty="0">
                <a:solidFill>
                  <a:schemeClr val="bg1"/>
                </a:solidFill>
              </a:rPr>
              <a:t> visivelmente (que importam as palavras!)”.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Nietzsche, Friedrich. Para a genealogia da moral - Prólogo. Primeira dissertação §9.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Considerando a compreensão de Nietzsche acerca do fundamento moral do ocidente, assinale a afirmação verdadeira.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a) Segundo Nietzsche, a verdade e a moral propostas pelos gregos e pelo cristianismo são instrumentos que os fracos inventaram para submeter e controlar os fortes e instaurar uma moral do rebanho.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b) Em Nietzsche, encontra-se uma defesa ferrenha dos princípios morais elaborados pela filosofia grega clássica platônica e aristotélica que tem a razão como elemento condutor da ação moral.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c) Para Nietzsche, a moralidade instaurada pelo cristianismo foi fundamental na instituição de uma cultura forte, moralmente ancorada na figura poderosa e altiva de Cristo, modelo para o líder.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d) Na perspectiva Nietzschiana, a moral dos senhores e da aristocracia que sempre prevaleceu entre os povos da antiguidade, reforçada pela religião cristã, enfraqueceu o homem tornando-o submisso.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e) Para o pensador alemão, a moralidade não se enquadra em padrões éticos e estéticos do mundo sensível, cabendo assim, buscar a valorização das ideias imanentes na alma.</a:t>
            </a:r>
          </a:p>
        </p:txBody>
      </p:sp>
    </p:spTree>
    <p:extLst>
      <p:ext uri="{BB962C8B-B14F-4D97-AF65-F5344CB8AC3E}">
        <p14:creationId xmlns:p14="http://schemas.microsoft.com/office/powerpoint/2010/main" val="158393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9E7B7D-54F2-47EA-B423-9DA53BB8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[...] a palavra “bom”, de antemão, não se prende necessariamente a ações “não-egoístas”; como é a superstição daqueles genealogistas da moral. Em vez disso, somente com um declínio de juízos de valor aristocráticos acontece que essa oposição “egoísta” – “não-egoísta” se imponha mais e mais à consciência humana – é, para me servir de minha linguagem, o instinto de rebanho que, com ela, afinal, toma a palavra (e também as palavras).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NIETZSCHE, Friedrich. Para a genealogia da moral. Os Pensadores. Trad. LEBRUN, G. São Paulo: Nova Cultural, 1999. p. 342.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De acordo com o conteúdo da citação, assinale a alternativa que nomeia um dos conceitos mais importantes da filosofia nietzschiana.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a) Impulso apolíneo.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b) Impulso dionisíaco.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c) Vontade de potência.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d) Transvaloração dos valores.    </a:t>
            </a: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38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9E7B7D-54F2-47EA-B423-9DA53BB8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tabLst>
                <a:tab pos="2700020" algn="ctr"/>
                <a:tab pos="5400040" algn="r"/>
                <a:tab pos="449580" algn="l"/>
              </a:tabLst>
            </a:pPr>
            <a:r>
              <a:rPr lang="pt-BR" dirty="0">
                <a:solidFill>
                  <a:schemeClr val="bg1"/>
                </a:solidFill>
              </a:rPr>
              <a:t>Friedrich Nietzsche (1844-1900) é um importante e polêmico pensador contemporâneo, particularmente por sua famosa frase “Deus está morto”. Em que sentido podemos interpretar a proclamação dessa morte?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a) O Deus que morre é o Deus cristão, mas ainda vive o deus-natureza, no qual o homem encontrará uma justificativa e um consolo para sua existência sem sentido.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b) Não fomos nós que matamos Deus, ele nos abandonou na medida em que não aceitamos o fato de que essa vida só poderá ser justificada no além, uma vez que o devir não tem finalidade.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c) O Deus que morre é o deus-mercado, que tudo nivela à condição de mercadoria, entretanto o Deus cristão poderá ainda nos salvar, desde que nos abandonemos à experiência de fé.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d) A morte de Deus não se refere apenas ao Deus cristão, mas remete à falta de fundamento no conhecimento, na ética, na política e na religião, cabendo ao homem inventar novos valores.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e) A morte de Deus serve de alerta ao homem de que nada é infinito e eterno, e que o homem e sua existência são momentos fugazes que devem ser vividos intensamente. </a:t>
            </a: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623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9E7B7D-54F2-47EA-B423-9DA53BB8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  <a:tabLst>
                <a:tab pos="2700020" algn="ctr"/>
                <a:tab pos="5400040" algn="r"/>
                <a:tab pos="449580" algn="l"/>
              </a:tabLst>
            </a:pPr>
            <a:r>
              <a:rPr lang="pt-BR" dirty="0">
                <a:solidFill>
                  <a:schemeClr val="bg1"/>
                </a:solidFill>
              </a:rPr>
              <a:t>Nietzsche escreveu: </a:t>
            </a:r>
          </a:p>
          <a:p>
            <a:pPr marL="0" indent="0" algn="just">
              <a:buNone/>
              <a:tabLst>
                <a:tab pos="2700020" algn="ctr"/>
                <a:tab pos="5400040" algn="r"/>
                <a:tab pos="449580" algn="l"/>
              </a:tabLst>
            </a:pPr>
            <a:r>
              <a:rPr lang="pt-BR" dirty="0">
                <a:solidFill>
                  <a:schemeClr val="bg1"/>
                </a:solidFill>
              </a:rPr>
              <a:t>E vede! Apolo não podia viver sem Dionísio! O “titânico” e o “bárbaro” eram no fim de contas, precisamente uma necessidade tal como o apolíneo! </a:t>
            </a:r>
          </a:p>
          <a:p>
            <a:pPr marL="0" indent="0" algn="just">
              <a:buNone/>
              <a:tabLst>
                <a:tab pos="2700020" algn="ctr"/>
                <a:tab pos="5400040" algn="r"/>
                <a:tab pos="449580" algn="l"/>
              </a:tabLst>
            </a:pPr>
            <a:r>
              <a:rPr lang="pt-BR" dirty="0">
                <a:solidFill>
                  <a:schemeClr val="bg1"/>
                </a:solidFill>
              </a:rPr>
              <a:t>NIETZSCHE, F. O nascimento da tragédia ou helenismo e pessimismo. Tradução de J. Guinsburg. São Paulo: Companhia das Letras, 2007, p. 38. </a:t>
            </a:r>
          </a:p>
          <a:p>
            <a:pPr marL="0" indent="0" algn="just">
              <a:buNone/>
              <a:tabLst>
                <a:tab pos="2700020" algn="ctr"/>
                <a:tab pos="5400040" algn="r"/>
                <a:tab pos="449580" algn="l"/>
              </a:tabLst>
            </a:pPr>
            <a:r>
              <a:rPr lang="pt-BR" dirty="0">
                <a:solidFill>
                  <a:schemeClr val="bg1"/>
                </a:solidFill>
              </a:rPr>
              <a:t>Assinale a alternativa que descreve corretamente o dionisíaco e o apolíneo.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a) O dionisíaco é a personificação da razão grega; o apolínio equivale ao poder místico do uno primordial.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b) O dionisíaco é o homem teórico que personifica a sabedoria filosófica; o apolíneo é a natureza e suas forças demoníacas.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c) O dionisíaco é o instinto, a embriaguez e a força vital; o apolíneo é a racionalidade, o equilíbrio, a força figurativa.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d) O dionisíaco representa a força figurativa atuante na arte; o apolíneo representa a música primordial não objetivada.    </a:t>
            </a: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81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6760D5-141D-44D0-A544-90A318966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E03CE9-CB05-4AE4-A2C3-2E2B9D06F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 descr="Nietzsche-thumb-800x625-65751.jpg">
            <a:extLst>
              <a:ext uri="{FF2B5EF4-FFF2-40B4-BE49-F238E27FC236}">
                <a16:creationId xmlns:a16="http://schemas.microsoft.com/office/drawing/2014/main" id="{52C8C36E-7885-4412-88B3-5A3A226F0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81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42B32-7095-479A-8126-3554CF5E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40552EA-3098-470D-A4DA-BBA22D125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7940"/>
          </a:xfrm>
        </p:spPr>
      </p:pic>
    </p:spTree>
    <p:extLst>
      <p:ext uri="{BB962C8B-B14F-4D97-AF65-F5344CB8AC3E}">
        <p14:creationId xmlns:p14="http://schemas.microsoft.com/office/powerpoint/2010/main" val="2483870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F93CB1-2019-4C4B-A2A0-514E02DC9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81197"/>
            <a:ext cx="9905998" cy="1183777"/>
          </a:xfrm>
        </p:spPr>
        <p:txBody>
          <a:bodyPr>
            <a:normAutofit/>
          </a:bodyPr>
          <a:lstStyle/>
          <a:p>
            <a:pPr algn="ctr"/>
            <a:r>
              <a:rPr lang="pt-BR" sz="6600" u="sng" dirty="0">
                <a:solidFill>
                  <a:srgbClr val="FF3300"/>
                </a:solidFill>
                <a:latin typeface="Algerian" panose="04020705040A02060702" pitchFamily="82" charset="0"/>
              </a:rPr>
              <a:t>PRINCIPAIS</a:t>
            </a:r>
            <a:r>
              <a:rPr lang="pt-BR" sz="6600" dirty="0">
                <a:solidFill>
                  <a:srgbClr val="FF3300"/>
                </a:solidFill>
                <a:latin typeface="Algerian" panose="04020705040A02060702" pitchFamily="82" charset="0"/>
              </a:rPr>
              <a:t> </a:t>
            </a:r>
            <a:r>
              <a:rPr lang="pt-BR" sz="6600" u="sng" dirty="0">
                <a:solidFill>
                  <a:srgbClr val="FF3300"/>
                </a:solidFill>
                <a:latin typeface="Algerian" panose="04020705040A02060702" pitchFamily="82" charset="0"/>
              </a:rPr>
              <a:t>CONCEITOS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A32E9F-E7D4-4A6C-9FF5-075F98E52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10748"/>
            <a:ext cx="11582400" cy="506233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pt-BR" sz="3600" dirty="0">
                <a:solidFill>
                  <a:schemeClr val="bg1"/>
                </a:solidFill>
              </a:rPr>
              <a:t>Niilismo;</a:t>
            </a:r>
          </a:p>
          <a:p>
            <a:r>
              <a:rPr lang="pt-BR" sz="3600" dirty="0">
                <a:solidFill>
                  <a:schemeClr val="bg1"/>
                </a:solidFill>
              </a:rPr>
              <a:t>A Morte de Deus;</a:t>
            </a:r>
          </a:p>
          <a:p>
            <a:r>
              <a:rPr lang="pt-BR" sz="3600" dirty="0">
                <a:solidFill>
                  <a:schemeClr val="bg1"/>
                </a:solidFill>
              </a:rPr>
              <a:t>Amor </a:t>
            </a:r>
            <a:r>
              <a:rPr lang="pt-BR" sz="3600" dirty="0" err="1">
                <a:solidFill>
                  <a:schemeClr val="bg1"/>
                </a:solidFill>
              </a:rPr>
              <a:t>Fati</a:t>
            </a:r>
            <a:r>
              <a:rPr lang="pt-BR" sz="3600" dirty="0">
                <a:solidFill>
                  <a:schemeClr val="bg1"/>
                </a:solidFill>
              </a:rPr>
              <a:t>;</a:t>
            </a:r>
          </a:p>
          <a:p>
            <a:r>
              <a:rPr lang="pt-BR" sz="3600" dirty="0">
                <a:solidFill>
                  <a:schemeClr val="bg1"/>
                </a:solidFill>
              </a:rPr>
              <a:t> Vontade de Potência;</a:t>
            </a:r>
          </a:p>
          <a:p>
            <a:r>
              <a:rPr lang="pt-BR" sz="3600" dirty="0">
                <a:solidFill>
                  <a:schemeClr val="bg1"/>
                </a:solidFill>
              </a:rPr>
              <a:t>“Super-Homem”;</a:t>
            </a:r>
          </a:p>
          <a:p>
            <a:r>
              <a:rPr lang="pt-BR" sz="3600" dirty="0">
                <a:solidFill>
                  <a:schemeClr val="bg1"/>
                </a:solidFill>
              </a:rPr>
              <a:t>Eterno retorno;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26" name="Picture 2" descr="Friedrich Nietzsche (GIF) | Friedrich nietzsche, Nietzsche, Beyond good and  evil">
            <a:extLst>
              <a:ext uri="{FF2B5EF4-FFF2-40B4-BE49-F238E27FC236}">
                <a16:creationId xmlns:a16="http://schemas.microsoft.com/office/drawing/2014/main" id="{F43278EE-B0D9-42CA-8177-89DA4E4725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794" y="1772788"/>
            <a:ext cx="3401986" cy="453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648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7E86F0-AF80-44D2-A6C2-0EDE0653B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9438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pt-BR" sz="8800" u="sng" dirty="0">
                <a:solidFill>
                  <a:srgbClr val="FF3300"/>
                </a:solidFill>
                <a:latin typeface="Algerian" panose="04020705040A02060702" pitchFamily="82" charset="0"/>
              </a:rPr>
              <a:t>niilismo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6A45FE-B460-4428-91A6-6CB18BE96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2" y="1683979"/>
            <a:ext cx="11181521" cy="4968612"/>
          </a:xfrm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Niilismo no senso comum:</a:t>
            </a:r>
          </a:p>
          <a:p>
            <a:pPr lvl="1"/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Ausência de valores superiores;</a:t>
            </a:r>
          </a:p>
          <a:p>
            <a:r>
              <a:rPr lang="pt-BR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Niilismo </a:t>
            </a:r>
            <a:r>
              <a:rPr lang="pt-BR" sz="32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Nietzscheano</a:t>
            </a:r>
            <a:r>
              <a:rPr lang="pt-BR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</a:p>
          <a:p>
            <a:pPr lvl="1"/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Pautado em valores;</a:t>
            </a:r>
          </a:p>
          <a:p>
            <a:pPr lvl="1"/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Negam a liberdade;</a:t>
            </a:r>
          </a:p>
          <a:p>
            <a:pPr lvl="1"/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Negam suas pulsões e desejos;</a:t>
            </a:r>
          </a:p>
          <a:p>
            <a:pPr lvl="1"/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Negam a VIDA;</a:t>
            </a:r>
          </a:p>
          <a:p>
            <a:r>
              <a:rPr lang="pt-BR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Símbolo da decadência;</a:t>
            </a:r>
          </a:p>
          <a:p>
            <a:pPr lvl="1"/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Filosofias – Ideologias - Religiões</a:t>
            </a:r>
          </a:p>
          <a:p>
            <a:pPr lvl="1"/>
            <a:endParaRPr lang="pt-BR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pt-BR" dirty="0">
              <a:latin typeface="Comic Sans MS" panose="030F0702030302020204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02C7B90-F45B-463F-8BD3-F4477F287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530" y="2458278"/>
            <a:ext cx="4194313" cy="4194313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57ECF17-2F28-484A-9B3A-5BB0D5F2D229}"/>
              </a:ext>
            </a:extLst>
          </p:cNvPr>
          <p:cNvSpPr/>
          <p:nvPr/>
        </p:nvSpPr>
        <p:spPr>
          <a:xfrm>
            <a:off x="437322" y="94387"/>
            <a:ext cx="2915478" cy="6609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err="1"/>
              <a:t>Nihil</a:t>
            </a:r>
            <a:r>
              <a:rPr lang="pt-BR" sz="3200" dirty="0"/>
              <a:t> </a:t>
            </a:r>
            <a:r>
              <a:rPr lang="pt-BR" sz="3200" dirty="0">
                <a:solidFill>
                  <a:srgbClr val="FF3300"/>
                </a:solidFill>
              </a:rPr>
              <a:t>= </a:t>
            </a:r>
            <a:r>
              <a:rPr lang="pt-BR" sz="3200" dirty="0"/>
              <a:t>Nada</a:t>
            </a: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5A4D8AF8-541E-4FBE-B4C3-782D2B67637D}"/>
              </a:ext>
            </a:extLst>
          </p:cNvPr>
          <p:cNvSpPr/>
          <p:nvPr/>
        </p:nvSpPr>
        <p:spPr>
          <a:xfrm>
            <a:off x="1410429" y="81978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Aristóteles lidera ranking de famosos; Jesus fica em 3º">
            <a:extLst>
              <a:ext uri="{FF2B5EF4-FFF2-40B4-BE49-F238E27FC236}">
                <a16:creationId xmlns:a16="http://schemas.microsoft.com/office/drawing/2014/main" id="{66852596-3044-4504-9A8F-07F007F24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683" y="1133275"/>
            <a:ext cx="3228995" cy="13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69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B81869-2C0E-4D43-85AA-F5461D06B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81263"/>
            <a:ext cx="9905998" cy="1478570"/>
          </a:xfrm>
        </p:spPr>
        <p:txBody>
          <a:bodyPr/>
          <a:lstStyle/>
          <a:p>
            <a:pPr algn="ctr"/>
            <a:r>
              <a:rPr lang="pt-BR" sz="7200" u="sng" dirty="0">
                <a:solidFill>
                  <a:schemeClr val="accent5"/>
                </a:solidFill>
                <a:latin typeface="Algerian" panose="04020705040A02060702" pitchFamily="82" charset="0"/>
              </a:rPr>
              <a:t>teorias</a:t>
            </a:r>
            <a:endParaRPr lang="pt-BR" u="sng" dirty="0">
              <a:solidFill>
                <a:schemeClr val="accent5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BA2EA8-57D7-4CEF-B75E-08ACA7CF0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178" y="1863660"/>
            <a:ext cx="11417644" cy="4799887"/>
          </a:xfrm>
        </p:spPr>
        <p:txBody>
          <a:bodyPr/>
          <a:lstStyle/>
          <a:p>
            <a:r>
              <a:rPr lang="pt-BR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As muletas metafísicas:</a:t>
            </a:r>
          </a:p>
          <a:p>
            <a:pPr lvl="1"/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Vida apoiada no “nada”;</a:t>
            </a:r>
          </a:p>
          <a:p>
            <a:pPr lvl="1"/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Deuses com pés de barro;</a:t>
            </a:r>
          </a:p>
          <a:p>
            <a:pPr lvl="1"/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Criados pelo homem;</a:t>
            </a:r>
          </a:p>
          <a:p>
            <a:pPr lvl="1"/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Empoderados pelo homem;</a:t>
            </a:r>
          </a:p>
          <a:p>
            <a:pPr lvl="1"/>
            <a:endParaRPr lang="pt-BR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Limitam a Vida.</a:t>
            </a:r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Espaço Reservado para Conteúdo 3" descr="bloggus_nietzsche_caricatura.gif">
            <a:extLst>
              <a:ext uri="{FF2B5EF4-FFF2-40B4-BE49-F238E27FC236}">
                <a16:creationId xmlns:a16="http://schemas.microsoft.com/office/drawing/2014/main" id="{3BC820B0-E003-41F6-8B13-F41F9F5FE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530" y="2548748"/>
            <a:ext cx="2909292" cy="4114800"/>
          </a:xfrm>
          <a:prstGeom prst="rect">
            <a:avLst/>
          </a:prstGeom>
        </p:spPr>
      </p:pic>
      <p:sp>
        <p:nvSpPr>
          <p:cNvPr id="5" name="Texto explicativo em elipse 4">
            <a:extLst>
              <a:ext uri="{FF2B5EF4-FFF2-40B4-BE49-F238E27FC236}">
                <a16:creationId xmlns:a16="http://schemas.microsoft.com/office/drawing/2014/main" id="{13805F9C-89D5-43ED-80E8-E375BB0CB575}"/>
              </a:ext>
            </a:extLst>
          </p:cNvPr>
          <p:cNvSpPr/>
          <p:nvPr/>
        </p:nvSpPr>
        <p:spPr>
          <a:xfrm>
            <a:off x="9641591" y="142236"/>
            <a:ext cx="2428892" cy="1857388"/>
          </a:xfrm>
          <a:prstGeom prst="wedgeEllipseCallout">
            <a:avLst>
              <a:gd name="adj1" fmla="val -26999"/>
              <a:gd name="adj2" fmla="val 81651"/>
            </a:avLst>
          </a:prstGeom>
          <a:noFill/>
          <a:ln w="12700" cap="flat" cmpd="sng" algn="ctr">
            <a:solidFill>
              <a:srgbClr val="F86E24">
                <a:lumMod val="75000"/>
              </a:srgbClr>
            </a:solidFill>
            <a:prstDash val="solid"/>
            <a:miter lim="800000"/>
          </a:ln>
          <a:effectLst>
            <a:glow rad="228600">
              <a:srgbClr val="F86E24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solidFill>
                    <a:srgbClr val="F86E24">
                      <a:lumMod val="60000"/>
                      <a:lumOff val="40000"/>
                    </a:srgbClr>
                  </a:solidFill>
                </a:ln>
                <a:solidFill>
                  <a:srgbClr val="F86E24">
                    <a:lumMod val="7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O homem inventou o ideal pois não suporta viver o real.</a:t>
            </a:r>
          </a:p>
        </p:txBody>
      </p:sp>
      <p:pic>
        <p:nvPicPr>
          <p:cNvPr id="6" name="Imagem 5" descr="5349df78-d935-4e0b-8618-6327f99096d6.jpg">
            <a:extLst>
              <a:ext uri="{FF2B5EF4-FFF2-40B4-BE49-F238E27FC236}">
                <a16:creationId xmlns:a16="http://schemas.microsoft.com/office/drawing/2014/main" id="{6695228B-478E-4642-BD2A-CC3169820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22" y="142236"/>
            <a:ext cx="1176579" cy="168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51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2D82FB-4819-41EF-94CC-FB304E012608}"/>
              </a:ext>
            </a:extLst>
          </p:cNvPr>
          <p:cNvSpPr>
            <a:spLocks noGrp="1"/>
          </p:cNvSpPr>
          <p:nvPr>
            <p:ph idx="1"/>
          </p:nvPr>
        </p:nvSpPr>
        <p:spPr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pt-BR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Filosofia “desconstrutivista”;</a:t>
            </a:r>
          </a:p>
          <a:p>
            <a:pPr lvl="1"/>
            <a:r>
              <a:rPr lang="pt-BR" sz="28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Filosofia da VIDA.</a:t>
            </a:r>
          </a:p>
          <a:p>
            <a:endParaRPr lang="pt-BR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Crítica radical: </a:t>
            </a:r>
          </a:p>
          <a:p>
            <a:pPr lvl="1"/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Filosofia – Cultura ocidental;</a:t>
            </a:r>
          </a:p>
          <a:p>
            <a:endParaRPr lang="pt-BR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pt-BR" dirty="0">
              <a:latin typeface="Comic Sans MS" panose="030F0702030302020204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E72A25E-9983-4FB6-9BDE-356905292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514" y="2435018"/>
            <a:ext cx="2674039" cy="401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13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D19F255-96F1-41FC-B161-F699D1874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018" y="208309"/>
            <a:ext cx="9906000" cy="1477961"/>
          </a:xfrm>
        </p:spPr>
        <p:txBody>
          <a:bodyPr>
            <a:normAutofit/>
          </a:bodyPr>
          <a:lstStyle/>
          <a:p>
            <a:pPr algn="ctr"/>
            <a:r>
              <a:rPr lang="pt-BR" sz="6000" u="sng" dirty="0">
                <a:solidFill>
                  <a:schemeClr val="accent5"/>
                </a:solidFill>
                <a:latin typeface="Algerian" panose="04020705040A02060702" pitchFamily="82" charset="0"/>
              </a:rPr>
              <a:t>A</a:t>
            </a:r>
            <a:r>
              <a:rPr lang="pt-BR" sz="6000" dirty="0">
                <a:solidFill>
                  <a:schemeClr val="accent5"/>
                </a:solidFill>
                <a:latin typeface="Algerian" panose="04020705040A02060702" pitchFamily="82" charset="0"/>
              </a:rPr>
              <a:t> </a:t>
            </a:r>
            <a:r>
              <a:rPr lang="pt-BR" sz="6000" u="sng" dirty="0">
                <a:solidFill>
                  <a:schemeClr val="accent5"/>
                </a:solidFill>
                <a:latin typeface="Algerian" panose="04020705040A02060702" pitchFamily="82" charset="0"/>
              </a:rPr>
              <a:t>TRAGÉDIA</a:t>
            </a:r>
            <a:r>
              <a:rPr lang="pt-BR" sz="6000" dirty="0">
                <a:solidFill>
                  <a:schemeClr val="accent5"/>
                </a:solidFill>
                <a:latin typeface="Algerian" panose="04020705040A02060702" pitchFamily="82" charset="0"/>
              </a:rPr>
              <a:t> </a:t>
            </a:r>
            <a:r>
              <a:rPr lang="pt-BR" sz="6000" u="sng" dirty="0">
                <a:solidFill>
                  <a:schemeClr val="accent5"/>
                </a:solidFill>
                <a:latin typeface="Algerian" panose="04020705040A02060702" pitchFamily="82" charset="0"/>
              </a:rPr>
              <a:t>GREGA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A2490CB-F9CA-44E6-B12B-5D58474AB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1" y="2249486"/>
            <a:ext cx="4878392" cy="823912"/>
          </a:xfrm>
          <a:ln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lvl="3" algn="ctr"/>
            <a:r>
              <a:rPr lang="pt-BR" sz="3600" b="0" dirty="0">
                <a:solidFill>
                  <a:schemeClr val="bg1"/>
                </a:solidFill>
                <a:latin typeface="Algerian" panose="04020705040A02060702" pitchFamily="82" charset="0"/>
              </a:rPr>
              <a:t>APOLÍNEO</a:t>
            </a:r>
            <a:r>
              <a:rPr lang="pt-BR" dirty="0">
                <a:solidFill>
                  <a:schemeClr val="bg1"/>
                </a:solidFill>
                <a:latin typeface="Algerian" panose="04020705040A02060702" pitchFamily="82" charset="0"/>
              </a:rPr>
              <a:t>		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23C3B36-9C4B-4C83-9B7D-E959D7591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Razão.</a:t>
            </a: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Ordem.</a:t>
            </a: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Medida.</a:t>
            </a: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Equilíbrio.</a:t>
            </a: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Serenidade.</a:t>
            </a:r>
          </a:p>
          <a:p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F4DEA901-84F4-4B55-ABC2-61812FCDA3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18" y="2249485"/>
            <a:ext cx="4878392" cy="823912"/>
          </a:xfrm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Algerian" panose="04020705040A02060702" pitchFamily="82" charset="0"/>
              </a:rPr>
              <a:t>DIONISÍACO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0AB8FF1F-100A-4BE2-946E-82D888E73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Emoção.</a:t>
            </a: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Caos.</a:t>
            </a: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Desmesura.</a:t>
            </a: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Excesso.</a:t>
            </a: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Paixão.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6798321-388C-49BF-B811-DC37754A0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8200" y="18525"/>
            <a:ext cx="1858419" cy="207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76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4ABA5B5-318E-43F1-9C16-D9027CAE5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37995"/>
            <a:ext cx="9905998" cy="1478570"/>
          </a:xfrm>
        </p:spPr>
        <p:txBody>
          <a:bodyPr/>
          <a:lstStyle/>
          <a:p>
            <a:pPr algn="ctr"/>
            <a:r>
              <a:rPr lang="pt-BR" sz="6600" u="sng" dirty="0">
                <a:solidFill>
                  <a:schemeClr val="accent5"/>
                </a:solidFill>
                <a:latin typeface="Algerian" panose="04020705040A02060702" pitchFamily="82" charset="0"/>
              </a:rPr>
              <a:t>TEORIAS</a:t>
            </a:r>
            <a:endParaRPr lang="pt-BR" u="sng" dirty="0">
              <a:solidFill>
                <a:schemeClr val="accent5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700FBBC7-DE24-4184-A44C-835E731C1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4" y="1616565"/>
            <a:ext cx="11565834" cy="5009522"/>
          </a:xfrm>
        </p:spPr>
        <p:txBody>
          <a:bodyPr/>
          <a:lstStyle/>
          <a:p>
            <a:r>
              <a:rPr lang="pt-BR" b="1" dirty="0">
                <a:latin typeface="Comic Sans MS" panose="030F0702030302020204" pitchFamily="66" charset="0"/>
              </a:rPr>
              <a:t>Genealogia da moral:</a:t>
            </a:r>
          </a:p>
          <a:p>
            <a:pPr lvl="1"/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Bem/Mau – Justo/Injusto </a:t>
            </a:r>
            <a:r>
              <a:rPr lang="pt-BR" sz="28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pt-BR" sz="2800" b="1" i="1" u="sng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Verdades absolutas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?</a:t>
            </a:r>
          </a:p>
          <a:p>
            <a:pPr lvl="1"/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Criações humanas </a:t>
            </a:r>
            <a:r>
              <a:rPr lang="pt-BR" sz="28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pt-BR" sz="2800" b="1" i="1" u="sng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Frear a Vida.</a:t>
            </a:r>
          </a:p>
          <a:p>
            <a:r>
              <a:rPr lang="pt-BR" sz="3200" b="1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Moral do Escravo/Rebanho:</a:t>
            </a:r>
          </a:p>
          <a:p>
            <a:pPr lvl="1"/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Piedade – Bondade – Caridade...</a:t>
            </a:r>
          </a:p>
          <a:p>
            <a:r>
              <a:rPr lang="pt-BR" sz="3200" b="1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Moral do Senhor:</a:t>
            </a:r>
          </a:p>
          <a:p>
            <a:pPr lvl="1"/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Alegria – Criatividade – Afirmação da Vida...</a:t>
            </a:r>
            <a:endParaRPr lang="pt-BR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BC43EBB-496A-4AC8-805F-A37F97246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148" y="2680445"/>
            <a:ext cx="38100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59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269</TotalTime>
  <Words>1738</Words>
  <Application>Microsoft Office PowerPoint</Application>
  <PresentationFormat>Widescreen</PresentationFormat>
  <Paragraphs>143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Algerian</vt:lpstr>
      <vt:lpstr>Arial</vt:lpstr>
      <vt:lpstr>Comic Sans MS</vt:lpstr>
      <vt:lpstr>Corbel</vt:lpstr>
      <vt:lpstr>Tw Cen MT</vt:lpstr>
      <vt:lpstr>Circuito</vt:lpstr>
      <vt:lpstr>filosofia</vt:lpstr>
      <vt:lpstr>Apresentação do PowerPoint</vt:lpstr>
      <vt:lpstr>Apresentação do PowerPoint</vt:lpstr>
      <vt:lpstr>PRINCIPAIS CONCEITOS</vt:lpstr>
      <vt:lpstr>niilismo</vt:lpstr>
      <vt:lpstr>teorias</vt:lpstr>
      <vt:lpstr>Apresentação do PowerPoint</vt:lpstr>
      <vt:lpstr>A TRAGÉDIA GREGA</vt:lpstr>
      <vt:lpstr>TEORIAS</vt:lpstr>
      <vt:lpstr>Apresentação do PowerPoint</vt:lpstr>
      <vt:lpstr>Apresentação do PowerPoint</vt:lpstr>
      <vt:lpstr>VONTADE DE POTÊNCIA </vt:lpstr>
      <vt:lpstr>VONTADE DE POTÊNCIA</vt:lpstr>
      <vt:lpstr>Vontade de potência</vt:lpstr>
      <vt:lpstr>Apresentação do PowerPoint</vt:lpstr>
      <vt:lpstr>Amor fati</vt:lpstr>
      <vt:lpstr>Apresentação do PowerPoint</vt:lpstr>
      <vt:lpstr>Apresentação do PowerPoint</vt:lpstr>
      <vt:lpstr>Apresentação do PowerPoint</vt:lpstr>
      <vt:lpstr>PRINCIPAIS CONCEITOS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Luiz Zeni</dc:creator>
  <cp:lastModifiedBy>Alexandre Luiz Zeni</cp:lastModifiedBy>
  <cp:revision>39</cp:revision>
  <dcterms:created xsi:type="dcterms:W3CDTF">2018-08-07T03:03:48Z</dcterms:created>
  <dcterms:modified xsi:type="dcterms:W3CDTF">2023-09-10T21:44:52Z</dcterms:modified>
</cp:coreProperties>
</file>